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95" r:id="rId3"/>
    <p:sldId id="278" r:id="rId4"/>
    <p:sldId id="289" r:id="rId5"/>
    <p:sldId id="291" r:id="rId6"/>
    <p:sldId id="293" r:id="rId7"/>
    <p:sldId id="336" r:id="rId8"/>
    <p:sldId id="337" r:id="rId9"/>
    <p:sldId id="338" r:id="rId10"/>
    <p:sldId id="322" r:id="rId11"/>
    <p:sldId id="323" r:id="rId12"/>
    <p:sldId id="324" r:id="rId13"/>
    <p:sldId id="294" r:id="rId14"/>
    <p:sldId id="297" r:id="rId15"/>
    <p:sldId id="298" r:id="rId16"/>
    <p:sldId id="299" r:id="rId17"/>
    <p:sldId id="334" r:id="rId18"/>
    <p:sldId id="302" r:id="rId19"/>
    <p:sldId id="303" r:id="rId20"/>
    <p:sldId id="304" r:id="rId21"/>
    <p:sldId id="305" r:id="rId22"/>
    <p:sldId id="315" r:id="rId23"/>
    <p:sldId id="314" r:id="rId24"/>
    <p:sldId id="318" r:id="rId25"/>
    <p:sldId id="317" r:id="rId26"/>
    <p:sldId id="339" r:id="rId27"/>
    <p:sldId id="319" r:id="rId28"/>
    <p:sldId id="320" r:id="rId29"/>
    <p:sldId id="325" r:id="rId30"/>
    <p:sldId id="326" r:id="rId31"/>
    <p:sldId id="327" r:id="rId32"/>
    <p:sldId id="330" r:id="rId33"/>
    <p:sldId id="331" r:id="rId34"/>
    <p:sldId id="332" r:id="rId35"/>
    <p:sldId id="333" r:id="rId36"/>
    <p:sldId id="33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5D03AF76-7175-4BFF-A512-15B4F26E9E92}">
          <p14:sldIdLst>
            <p14:sldId id="256"/>
            <p14:sldId id="295"/>
            <p14:sldId id="278"/>
          </p14:sldIdLst>
        </p14:section>
        <p14:section name="EDA" id="{B4918882-2959-4F23-BB95-8336269046A7}">
          <p14:sldIdLst>
            <p14:sldId id="289"/>
            <p14:sldId id="291"/>
            <p14:sldId id="293"/>
            <p14:sldId id="336"/>
            <p14:sldId id="337"/>
            <p14:sldId id="338"/>
            <p14:sldId id="322"/>
            <p14:sldId id="323"/>
            <p14:sldId id="324"/>
            <p14:sldId id="294"/>
          </p14:sldIdLst>
        </p14:section>
        <p14:section name="Predictive Model and Result" id="{FE128AC1-4DDE-4580-B037-4418EB3F93CE}">
          <p14:sldIdLst>
            <p14:sldId id="297"/>
            <p14:sldId id="298"/>
            <p14:sldId id="299"/>
            <p14:sldId id="334"/>
            <p14:sldId id="302"/>
            <p14:sldId id="303"/>
            <p14:sldId id="304"/>
            <p14:sldId id="305"/>
            <p14:sldId id="315"/>
            <p14:sldId id="314"/>
            <p14:sldId id="318"/>
            <p14:sldId id="317"/>
            <p14:sldId id="339"/>
            <p14:sldId id="319"/>
            <p14:sldId id="320"/>
            <p14:sldId id="325"/>
            <p14:sldId id="326"/>
            <p14:sldId id="327"/>
            <p14:sldId id="330"/>
            <p14:sldId id="331"/>
            <p14:sldId id="332"/>
            <p14:sldId id="333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7" autoAdjust="0"/>
    <p:restoredTop sz="94719"/>
  </p:normalViewPr>
  <p:slideViewPr>
    <p:cSldViewPr snapToGrid="0">
      <p:cViewPr varScale="1">
        <p:scale>
          <a:sx n="83" d="100"/>
          <a:sy n="83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mplate Present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73350" y="2345153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Title</a:t>
            </a:r>
          </a:p>
        </p:txBody>
      </p:sp>
      <p:sp>
        <p:nvSpPr>
          <p:cNvPr id="1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" name="線條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" name="Section 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55809" y="213147"/>
            <a:ext cx="9502858" cy="399033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Section Title</a:t>
            </a:r>
          </a:p>
        </p:txBody>
      </p:sp>
      <p:sp>
        <p:nvSpPr>
          <p:cNvPr id="38" name="Slide 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39" name="文字"/>
          <p:cNvSpPr txBox="1">
            <a:spLocks noGrp="1"/>
          </p:cNvSpPr>
          <p:nvPr>
            <p:ph type="body" sz="quarter" idx="23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Char char="⊡"/>
              <a:defRPr sz="3000"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40" name="Title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</a:t>
            </a:r>
          </a:p>
        </p:txBody>
      </p:sp>
      <p:sp>
        <p:nvSpPr>
          <p:cNvPr id="41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2" name="norm_quant.jpg" descr="norm_quant.jpg"/>
          <p:cNvPicPr>
            <a:picLocks noChangeAspect="1"/>
          </p:cNvPicPr>
          <p:nvPr/>
        </p:nvPicPr>
        <p:blipFill>
          <a:blip r:embed="rId2"/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0" y="217680"/>
            <a:ext cx="2370215" cy="2298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 txBox="1"/>
          <p:nvPr/>
        </p:nvSpPr>
        <p:spPr>
          <a:xfrm>
            <a:off x="773350" y="6475983"/>
            <a:ext cx="7488751" cy="2058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4" name="Your Name"/>
          <p:cNvSpPr txBox="1"/>
          <p:nvPr/>
        </p:nvSpPr>
        <p:spPr>
          <a:xfrm>
            <a:off x="774700" y="4432300"/>
            <a:ext cx="11458002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defTabSz="457200">
              <a:defRPr sz="3000"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A5F5E"/>
                </a:solidFill>
              </a:rPr>
              <a:t>Your Name</a:t>
            </a:r>
          </a:p>
        </p:txBody>
      </p:sp>
      <p:sp>
        <p:nvSpPr>
          <p:cNvPr id="5" name="Your affiliation…"/>
          <p:cNvSpPr txBox="1"/>
          <p:nvPr/>
        </p:nvSpPr>
        <p:spPr>
          <a:xfrm>
            <a:off x="774700" y="6985000"/>
            <a:ext cx="11455400" cy="264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5A5F5E"/>
                </a:solidFill>
              </a:rPr>
              <a:t>Your affiliation</a:t>
            </a:r>
          </a:p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0A5694"/>
                </a:solidFill>
                <a:hlinkClick r:id="" action="ppaction://noaction"/>
              </a:rPr>
              <a:t>Your Webpage</a:t>
            </a:r>
          </a:p>
        </p:txBody>
      </p:sp>
      <p:sp>
        <p:nvSpPr>
          <p:cNvPr id="6" name="大標題文字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100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7" name="內文層級一…"/>
          <p:cNvSpPr txBox="1">
            <a:spLocks noGrp="1"/>
          </p:cNvSpPr>
          <p:nvPr>
            <p:ph type="body" idx="1"/>
          </p:nvPr>
        </p:nvSpPr>
        <p:spPr>
          <a:xfrm>
            <a:off x="355599" y="5270500"/>
            <a:ext cx="1229360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6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N Template"/>
          <p:cNvSpPr txBox="1">
            <a:spLocks noGrp="1"/>
          </p:cNvSpPr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Maximizing Stock Portfolio Growth in US Market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0EA90E9-050A-DC9A-8FE5-6AB591405F9C}"/>
              </a:ext>
            </a:extLst>
          </p:cNvPr>
          <p:cNvSpPr txBox="1"/>
          <p:nvPr/>
        </p:nvSpPr>
        <p:spPr>
          <a:xfrm>
            <a:off x="2398426" y="479685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4CB5BC-4101-77C2-03C1-CD04F8893912}"/>
              </a:ext>
            </a:extLst>
          </p:cNvPr>
          <p:cNvSpPr txBox="1"/>
          <p:nvPr/>
        </p:nvSpPr>
        <p:spPr>
          <a:xfrm>
            <a:off x="1424066" y="463196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C19F89-2BD2-F9BA-D955-B70DED89DC5F}"/>
              </a:ext>
            </a:extLst>
          </p:cNvPr>
          <p:cNvSpPr txBox="1"/>
          <p:nvPr/>
        </p:nvSpPr>
        <p:spPr>
          <a:xfrm>
            <a:off x="2518348" y="469192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44A9E8-7183-0FB8-D310-2215AE051775}"/>
              </a:ext>
            </a:extLst>
          </p:cNvPr>
          <p:cNvSpPr txBox="1"/>
          <p:nvPr/>
        </p:nvSpPr>
        <p:spPr>
          <a:xfrm>
            <a:off x="1985211" y="4860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EB0925-CA9A-9CB5-1926-B8CB526947D4}"/>
              </a:ext>
            </a:extLst>
          </p:cNvPr>
          <p:cNvSpPr txBox="1"/>
          <p:nvPr/>
        </p:nvSpPr>
        <p:spPr>
          <a:xfrm>
            <a:off x="1479884" y="773630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F92AEF-50FF-5D9A-DADC-6F53D4481612}"/>
              </a:ext>
            </a:extLst>
          </p:cNvPr>
          <p:cNvSpPr txBox="1"/>
          <p:nvPr/>
        </p:nvSpPr>
        <p:spPr>
          <a:xfrm>
            <a:off x="1720516" y="157613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C55216-E32C-86F2-4E96-2A7C696DA91E}"/>
              </a:ext>
            </a:extLst>
          </p:cNvPr>
          <p:cNvSpPr txBox="1"/>
          <p:nvPr/>
        </p:nvSpPr>
        <p:spPr>
          <a:xfrm>
            <a:off x="2430379" y="1431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" name="圖片 10" descr="一張含有 白色, 設計 的圖片&#10;&#10;自動產生的描述">
            <a:extLst>
              <a:ext uri="{FF2B5EF4-FFF2-40B4-BE49-F238E27FC236}">
                <a16:creationId xmlns:a16="http://schemas.microsoft.com/office/drawing/2014/main" id="{867DFA89-4F0A-23E4-B0B8-EBA6B8F9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9" y="4410740"/>
            <a:ext cx="11458099" cy="4236303"/>
          </a:xfrm>
          <a:prstGeom prst="rect">
            <a:avLst/>
          </a:prstGeom>
        </p:spPr>
      </p:pic>
      <p:sp>
        <p:nvSpPr>
          <p:cNvPr id="10" name="文字方塊 8">
            <a:extLst>
              <a:ext uri="{FF2B5EF4-FFF2-40B4-BE49-F238E27FC236}">
                <a16:creationId xmlns:a16="http://schemas.microsoft.com/office/drawing/2014/main" id="{0988A7E9-4B91-1C6F-0CA0-659817047462}"/>
              </a:ext>
            </a:extLst>
          </p:cNvPr>
          <p:cNvSpPr txBox="1"/>
          <p:nvPr/>
        </p:nvSpPr>
        <p:spPr>
          <a:xfrm>
            <a:off x="1032889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Pinyo </a:t>
            </a:r>
            <a:r>
              <a:rPr lang="en-US" altLang="zh-TW" sz="3200" dirty="0" err="1">
                <a:solidFill>
                  <a:schemeClr val="bg2">
                    <a:lumMod val="50000"/>
                  </a:schemeClr>
                </a:solidFill>
              </a:rPr>
              <a:t>Kewdumrongtum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Rebecca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Tang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Ethan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Sung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DD02D6-2C50-2892-BFFF-3C87FF829BDB}"/>
              </a:ext>
            </a:extLst>
          </p:cNvPr>
          <p:cNvSpPr txBox="1"/>
          <p:nvPr/>
        </p:nvSpPr>
        <p:spPr>
          <a:xfrm>
            <a:off x="5322973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(312712017)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(312712013)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(313712003)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FE5303-AC96-F84E-05A7-D51837BD9F5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162D242-854B-501E-4D4A-27D8E03730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25677793-3231-6CBD-9529-24FC0238701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628F1-C025-0090-8F7A-D5FA31F5973C}"/>
              </a:ext>
            </a:extLst>
          </p:cNvPr>
          <p:cNvSpPr txBox="1"/>
          <p:nvPr/>
        </p:nvSpPr>
        <p:spPr>
          <a:xfrm>
            <a:off x="8045536" y="2728455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MSFT</a:t>
            </a:r>
            <a:r>
              <a:rPr lang="en-US" sz="2000" b="1" dirty="0">
                <a:solidFill>
                  <a:srgbClr val="002060"/>
                </a:solidFill>
              </a:rPr>
              <a:t> stock price shows: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2020 recovery from cloud demand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2022 correction due to rates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Stable growth post-2023, &gt;$400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7526F-F63B-8F72-25C3-0E901B76A867}"/>
              </a:ext>
            </a:extLst>
          </p:cNvPr>
          <p:cNvSpPr txBox="1"/>
          <p:nvPr/>
        </p:nvSpPr>
        <p:spPr>
          <a:xfrm>
            <a:off x="8045536" y="5696795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1.</a:t>
            </a: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Average and Median Closing Price: The yearly average and median closing prices are nearly identical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2.</a:t>
            </a: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Variance: Closing prices in 2021 and 2023 show higher variance compared to other years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3E5A2C6-F0AE-BBF6-9E31-957D146E1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7" y="2127671"/>
            <a:ext cx="6063922" cy="32461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15155EA-AA28-7719-4780-83FFED7A3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7" y="5581485"/>
            <a:ext cx="6089315" cy="32461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7CCEC0-E70D-A72B-9910-AB7786814CA8}"/>
              </a:ext>
            </a:extLst>
          </p:cNvPr>
          <p:cNvSpPr txBox="1"/>
          <p:nvPr/>
        </p:nvSpPr>
        <p:spPr>
          <a:xfrm>
            <a:off x="6090834" y="175130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38419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F03F-C3D4-D993-3387-8DC8E4D5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FB2F72-D2E4-7FAC-F665-AC1D67DEDE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3C232881-19FC-C8CE-5D75-EA2E33E0A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A59284-25C0-B367-0735-711CEE1B665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A63C42-5B78-FCE4-DB2D-B02CA89E93F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258A4D-8B41-D6C5-78EA-8A4EA9DFD6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B6DD12-12C8-F954-738B-02862A13D3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85F4472-785A-4C38-4F65-02849FB50F3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4C447-160B-2AAD-817A-AE5D42652C9A}"/>
              </a:ext>
            </a:extLst>
          </p:cNvPr>
          <p:cNvSpPr txBox="1"/>
          <p:nvPr/>
        </p:nvSpPr>
        <p:spPr>
          <a:xfrm>
            <a:off x="7938749" y="642058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 2020, significant volatility highlights market instability, while post-2021 shows decreased fluctuations, indicating more stable performance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DC687A-1E92-2704-F1C0-126A60A5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20" y="2019080"/>
            <a:ext cx="5889595" cy="3641285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FC20109-FD05-5E41-10F0-3C6C0FD1FD8A}"/>
              </a:ext>
            </a:extLst>
          </p:cNvPr>
          <p:cNvSpPr txBox="1"/>
          <p:nvPr/>
        </p:nvSpPr>
        <p:spPr>
          <a:xfrm>
            <a:off x="7938749" y="213153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From 2019 to 2024,median closing price showed consistent growth. However, the widening interquartile range indicates increasing volatility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2" name="圖片 10">
            <a:extLst>
              <a:ext uri="{FF2B5EF4-FFF2-40B4-BE49-F238E27FC236}">
                <a16:creationId xmlns:a16="http://schemas.microsoft.com/office/drawing/2014/main" id="{8CE22C35-4FA9-4A24-EFB8-24D0CD746C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5" y="5706644"/>
            <a:ext cx="5889600" cy="3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994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3F4B-1D62-4243-A738-88179F63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0893797C-62F4-B362-FB5C-B6829D3A96E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A4F3236-C3EA-3F4B-FDB1-86DA0370127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60CBFD-6278-03CE-4EA8-B0E6619547B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B43CA-4244-7536-7E96-196691CD75A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3AC192-6475-AE36-306E-CE37FF11FC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EABAF4-5AA6-37B1-1658-9B3508CE14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1EEAED9E-0A18-D80A-99DA-C3C447163BDD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21E5-2B31-D512-34F3-D52F999FCC08}"/>
              </a:ext>
            </a:extLst>
          </p:cNvPr>
          <p:cNvSpPr txBox="1"/>
          <p:nvPr/>
        </p:nvSpPr>
        <p:spPr>
          <a:xfrm>
            <a:off x="1386834" y="6421121"/>
            <a:ext cx="1070820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Sharp Ratio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Short-term investments (1-3 months) show the highest average Sharpe Ratio, making them ideal for quick profit strategies</a:t>
            </a:r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Longer-term periods (6-12 months) offer more stable but moderate returns, suitable for conservative investors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CE033A7-FC21-4838-D09F-2E8E6922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34" y="2242743"/>
            <a:ext cx="9435654" cy="39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036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C383-294A-55A3-13B4-26EEE814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2D811B0-32E7-A354-69DD-89D294471E0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6F954CD1-405E-F2BD-98AA-F5A45D24FA4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8D18D4-7C13-5052-F63C-584CAD616988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03E0E5-5AF8-0E03-3666-D33FC58F742C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F97F56E-C2F6-784C-609A-FF9E531073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1E8253-6BC6-130A-DA82-0F1EB2DEFE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00709795-94D1-2AE6-423D-F0360EC40082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Stock Correlation Heat Map 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00814-8815-527E-452E-B8F0A8E3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05" y="2389102"/>
            <a:ext cx="6904352" cy="561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D0AFE5-9301-AFB0-AF2A-0AC51C372714}"/>
              </a:ext>
            </a:extLst>
          </p:cNvPr>
          <p:cNvSpPr txBox="1"/>
          <p:nvPr/>
        </p:nvSpPr>
        <p:spPr>
          <a:xfrm>
            <a:off x="8658907" y="4598555"/>
            <a:ext cx="3199520" cy="1663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Correlation heat map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The correlation between a pair of stocks is not closely related</a:t>
            </a:r>
          </a:p>
        </p:txBody>
      </p:sp>
    </p:spTree>
    <p:extLst>
      <p:ext uri="{BB962C8B-B14F-4D97-AF65-F5344CB8AC3E}">
        <p14:creationId xmlns:p14="http://schemas.microsoft.com/office/powerpoint/2010/main" val="24461107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19CB-8B8E-C801-1CFC-B3234700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BCA47178-64E5-D178-B901-103DDF8156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49BF42D2-D4D3-D4A8-FD9B-F19B1A639A8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D45091-1A68-ADB3-71C2-0EECCCCD2E69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FD44DD-C6C2-EB6E-A5CF-630B77B98A90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2565C7-CF4A-D612-975E-4E44FC0F9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0D5DA6-78E3-F9B0-D671-4DAD26861C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FDD7-F277-BB0F-96EB-054AC472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6791120"/>
            <a:ext cx="5765320" cy="117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9754C-8DBF-E9C3-A5EC-FB1F2511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59" y="2253857"/>
            <a:ext cx="8289520" cy="698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5836D-DAEB-F55D-10D0-C62482D91347}"/>
              </a:ext>
            </a:extLst>
          </p:cNvPr>
          <p:cNvSpPr txBox="1"/>
          <p:nvPr/>
        </p:nvSpPr>
        <p:spPr>
          <a:xfrm>
            <a:off x="768509" y="2407445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Objective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5E8E1B-367D-3C0E-195E-EDC5D2B4B8B1}"/>
              </a:ext>
            </a:extLst>
          </p:cNvPr>
          <p:cNvSpPr/>
          <p:nvPr/>
        </p:nvSpPr>
        <p:spPr>
          <a:xfrm>
            <a:off x="6758609" y="2166730"/>
            <a:ext cx="1600200" cy="934279"/>
          </a:xfrm>
          <a:prstGeom prst="ellipse">
            <a:avLst/>
          </a:prstGeom>
          <a:solidFill>
            <a:schemeClr val="accent3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140C9-63C2-7602-A724-52B5EC89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233" y="3901229"/>
            <a:ext cx="3051167" cy="552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0939E0-D0B0-B96B-FC17-05881E014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904" y="5701202"/>
            <a:ext cx="3114912" cy="941967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8A85766-746F-03ED-E0A8-7F17187A5647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rot="5400000">
            <a:off x="5867653" y="2210173"/>
            <a:ext cx="800220" cy="2581892"/>
          </a:xfrm>
          <a:prstGeom prst="bentConnector3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023D7FD-176C-B8FC-1C35-7CB8C6DD338B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5400000">
            <a:off x="3574435" y="4298820"/>
            <a:ext cx="1247308" cy="15574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C54E55F-C43A-EE35-3F03-B5A67C05706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47398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282BA04-2172-240F-8B7F-746891E1CE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116308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C608AA9-08B8-A211-8D59-92E59520299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1841645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92D59C-ABCF-40F2-BAC6-2432479133B4}"/>
              </a:ext>
            </a:extLst>
          </p:cNvPr>
          <p:cNvSpPr txBox="1"/>
          <p:nvPr/>
        </p:nvSpPr>
        <p:spPr>
          <a:xfrm>
            <a:off x="8457781" y="4405999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AR: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CABA1D-516D-D9B4-A340-D1BF6DB0882C}"/>
              </a:ext>
            </a:extLst>
          </p:cNvPr>
          <p:cNvSpPr txBox="1"/>
          <p:nvPr/>
        </p:nvSpPr>
        <p:spPr>
          <a:xfrm>
            <a:off x="8457781" y="50895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I: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6115AF-9BB8-927A-F1DE-3BCDF983DD19}"/>
              </a:ext>
            </a:extLst>
          </p:cNvPr>
          <p:cNvSpPr txBox="1"/>
          <p:nvPr/>
        </p:nvSpPr>
        <p:spPr>
          <a:xfrm>
            <a:off x="8457781" y="5791873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MA: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ED82CC7-F5DD-8DEA-57DE-9FD6A9B5A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701" y="4307799"/>
            <a:ext cx="3654634" cy="6070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7BE98BA-A710-BDB9-D9CF-F5420CE4E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700" y="5791873"/>
            <a:ext cx="2672997" cy="48698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7109F4F-69FF-653A-7C09-B32FFA32CE26}"/>
              </a:ext>
            </a:extLst>
          </p:cNvPr>
          <p:cNvSpPr txBox="1"/>
          <p:nvPr/>
        </p:nvSpPr>
        <p:spPr>
          <a:xfrm>
            <a:off x="768509" y="39751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935E3BD-1B3A-CD22-F814-7875E0EA598F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4430695" y="5308285"/>
            <a:ext cx="2932722" cy="1210688"/>
          </a:xfrm>
          <a:prstGeom prst="bentConnector2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0C5B21A-5E20-6926-5633-ACACAC3AD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8700" y="5077548"/>
            <a:ext cx="3578766" cy="4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45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C992-111C-7647-8E73-6C16214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1612CD2-BB61-1174-2728-4D19CC62F5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A905F45-6FF8-8005-9F52-B5AD04F94AA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D86825-D049-662A-3426-458C115BD4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EBF445-BA85-6EF2-8B8F-475223D0A52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3AEA103-E3F0-34C6-3ADB-03BF85FED9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4A99E-70EC-5D42-6F0F-DA1D699C3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71211-E3ED-80C8-AD6C-4A149BB94A12}"/>
              </a:ext>
            </a:extLst>
          </p:cNvPr>
          <p:cNvSpPr txBox="1"/>
          <p:nvPr/>
        </p:nvSpPr>
        <p:spPr>
          <a:xfrm>
            <a:off x="947413" y="1898450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1 : </a:t>
            </a:r>
            <a:r>
              <a:rPr lang="en-US" sz="2000" dirty="0">
                <a:solidFill>
                  <a:srgbClr val="002060"/>
                </a:solidFill>
              </a:rPr>
              <a:t>Calculate return from the stocks every 2 months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3ED4-805C-5733-E4DF-5BAEBB4DCB1D}"/>
              </a:ext>
            </a:extLst>
          </p:cNvPr>
          <p:cNvSpPr txBox="1"/>
          <p:nvPr/>
        </p:nvSpPr>
        <p:spPr>
          <a:xfrm>
            <a:off x="947413" y="5566964"/>
            <a:ext cx="8763117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2 : </a:t>
            </a:r>
            <a:r>
              <a:rPr lang="en-US" sz="2000" dirty="0">
                <a:solidFill>
                  <a:srgbClr val="002060"/>
                </a:solidFill>
              </a:rPr>
              <a:t>Separate training and testing dataset (70% training, 30% testing)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26657C-5717-B1D8-B13A-8C30290D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88" y="2537635"/>
            <a:ext cx="5462421" cy="26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670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4A68A-8FF5-D81E-A689-8F58E3D3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1701337-6097-050C-D291-5DCFDF9ED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951E9BC7-0063-74CD-FA21-E54FE8672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5306CF-1B24-D760-E8E8-4C409F6F3042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52351-DE21-15ED-DDC5-E9CAC50C62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4751505-8441-20B0-4DA3-9F213F776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FF457D-AD33-0414-C9CB-39E97F9FA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251CE-8EA4-974F-296C-9EF9BFD7D319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3 : </a:t>
            </a:r>
            <a:r>
              <a:rPr lang="en-US" sz="2000" dirty="0">
                <a:solidFill>
                  <a:srgbClr val="002060"/>
                </a:solidFill>
              </a:rPr>
              <a:t>Run ARIMA model to find the predictive equation and test the model by using K-Fold Cross Validation 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695E8-9CA9-CEA1-D75B-F09B8ADB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8" t="8959" b="6659"/>
          <a:stretch/>
        </p:blipFill>
        <p:spPr>
          <a:xfrm>
            <a:off x="6502400" y="3448878"/>
            <a:ext cx="4978683" cy="924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1CCB0-45F3-E4B8-1979-120E1351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1625" b="5014"/>
          <a:stretch/>
        </p:blipFill>
        <p:spPr>
          <a:xfrm>
            <a:off x="6502400" y="5299212"/>
            <a:ext cx="4897783" cy="9955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FCCB7A-D40C-5AAE-B39C-326EEFCC8A44}"/>
              </a:ext>
            </a:extLst>
          </p:cNvPr>
          <p:cNvGrpSpPr/>
          <p:nvPr/>
        </p:nvGrpSpPr>
        <p:grpSpPr>
          <a:xfrm>
            <a:off x="947412" y="2875445"/>
            <a:ext cx="4509171" cy="5857738"/>
            <a:chOff x="947412" y="2875445"/>
            <a:chExt cx="4614517" cy="72975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9E2D64-F7C4-CB55-BCFC-58BE6449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4394"/>
            <a:stretch/>
          </p:blipFill>
          <p:spPr>
            <a:xfrm>
              <a:off x="947412" y="2875445"/>
              <a:ext cx="4614517" cy="24022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D6BAD9-26D5-6574-99DB-F0A38D837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15187"/>
            <a:stretch/>
          </p:blipFill>
          <p:spPr>
            <a:xfrm>
              <a:off x="948568" y="5313996"/>
              <a:ext cx="4613361" cy="24022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5228E9-50CB-6417-EEA0-7ED71568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13962"/>
            <a:stretch/>
          </p:blipFill>
          <p:spPr>
            <a:xfrm>
              <a:off x="948567" y="7752547"/>
              <a:ext cx="4613362" cy="2420446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38034-34BB-0F6C-7138-44E638BF8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399" y="7245297"/>
            <a:ext cx="4897783" cy="10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759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351-AE75-B632-410C-22304EFC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732FD60C-14B4-32E4-A1F6-49CA123830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A56605A-999B-BF1F-3A44-F15EC56FE7A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F5C9A1-E1E8-B35A-09C7-DD333AAEE10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FA0B95-DD01-D194-5068-FD1CB31F5BE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CC0DB3C-53D3-A74B-3767-D757BF7BD7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3343F1-7E38-137D-ABF5-E5AFCA98C3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C61B9-2BE6-17AC-B443-52D31416CD1E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Model Conclusion</a:t>
            </a:r>
            <a:endParaRPr lang="en-US" sz="2000" dirty="0">
              <a:solidFill>
                <a:srgbClr val="002060"/>
              </a:solidFill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122D328F-7963-48CC-5915-2AD8057EE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45012"/>
              </p:ext>
            </p:extLst>
          </p:nvPr>
        </p:nvGraphicFramePr>
        <p:xfrm>
          <a:off x="819224" y="2764881"/>
          <a:ext cx="11071960" cy="2668752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767990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3196177774"/>
                    </a:ext>
                  </a:extLst>
                </a:gridCol>
              </a:tblGrid>
              <a:tr h="6671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Stocks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β0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β1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MASE Across Fold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ea typeface="Helvetica Neue Light"/>
                          <a:sym typeface="Helvetica Neue"/>
                        </a:rPr>
                        <a:t>XOM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0.0339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0.9739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0.0224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PFE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0.0036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0.9761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0.0115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335338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MSFT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0.03988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0.9526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0.0095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47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86891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F1AE-DFA5-A7DA-AC1F-5CB1A167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727C291F-67EF-B1E7-1DC0-121C03283C2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A415D89-DF0E-C40A-9CB2-B3BBB2785E74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E43DD6-B360-5004-10AD-24E4AD45014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AAD838-9D78-3B38-38A9-9338D750A97E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EEF44C5-FBED-6896-B38B-759A70DF90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0532BF-4BE4-5AF1-4D90-4C36BBD733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298C1-AC04-2CBE-9035-129E0E2246B2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4 : </a:t>
            </a:r>
            <a:r>
              <a:rPr lang="en-US" sz="2000" dirty="0">
                <a:solidFill>
                  <a:srgbClr val="002060"/>
                </a:solidFill>
              </a:rPr>
              <a:t>Combine predictive equation of returns from XOM, PFE, and MSFT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F91F9-2FE8-2399-B256-8A891076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8" y="4260887"/>
            <a:ext cx="12411004" cy="484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30AC7-4788-D111-1295-1870B6CA3DE7}"/>
              </a:ext>
            </a:extLst>
          </p:cNvPr>
          <p:cNvSpPr txBox="1"/>
          <p:nvPr/>
        </p:nvSpPr>
        <p:spPr>
          <a:xfrm>
            <a:off x="1761038" y="5624386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While,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0F48D0-8B20-7267-48E4-54552C83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23" y="5563272"/>
            <a:ext cx="4147377" cy="484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957ED2-6E6C-7A24-05F9-E2355221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746" y="2684534"/>
            <a:ext cx="8289520" cy="69806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4C3FBE4-3C68-E916-BA70-2B1316BCB66A}"/>
              </a:ext>
            </a:extLst>
          </p:cNvPr>
          <p:cNvSpPr/>
          <p:nvPr/>
        </p:nvSpPr>
        <p:spPr>
          <a:xfrm>
            <a:off x="5507238" y="2566426"/>
            <a:ext cx="1600200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FF4B44-BBC0-8F61-007C-1E5EC41074D5}"/>
              </a:ext>
            </a:extLst>
          </p:cNvPr>
          <p:cNvSpPr/>
          <p:nvPr/>
        </p:nvSpPr>
        <p:spPr>
          <a:xfrm>
            <a:off x="7282152" y="2570069"/>
            <a:ext cx="1600200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EBC8AC-22BF-87BD-7E55-EBA547B4C3E4}"/>
              </a:ext>
            </a:extLst>
          </p:cNvPr>
          <p:cNvSpPr/>
          <p:nvPr/>
        </p:nvSpPr>
        <p:spPr>
          <a:xfrm>
            <a:off x="9144423" y="2566425"/>
            <a:ext cx="1600200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806321-204A-0E3F-82EA-F011411FA87A}"/>
              </a:ext>
            </a:extLst>
          </p:cNvPr>
          <p:cNvCxnSpPr>
            <a:cxnSpLocks/>
            <a:stCxn id="15" idx="4"/>
            <a:endCxn id="21" idx="0"/>
          </p:cNvCxnSpPr>
          <p:nvPr/>
        </p:nvCxnSpPr>
        <p:spPr>
          <a:xfrm rot="5400000">
            <a:off x="4548043" y="2355446"/>
            <a:ext cx="614036" cy="2904554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B05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515E7D3-C4D8-538E-2BDE-77C9BD5FF3EC}"/>
              </a:ext>
            </a:extLst>
          </p:cNvPr>
          <p:cNvSpPr/>
          <p:nvPr/>
        </p:nvSpPr>
        <p:spPr>
          <a:xfrm>
            <a:off x="1567646" y="4114741"/>
            <a:ext cx="3670276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C7EB61-B422-0BD6-669B-065053C165B6}"/>
              </a:ext>
            </a:extLst>
          </p:cNvPr>
          <p:cNvSpPr/>
          <p:nvPr/>
        </p:nvSpPr>
        <p:spPr>
          <a:xfrm>
            <a:off x="5394554" y="4033039"/>
            <a:ext cx="3411515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FF45E0-A9D3-7357-4C38-F288D91AD7E1}"/>
              </a:ext>
            </a:extLst>
          </p:cNvPr>
          <p:cNvSpPr/>
          <p:nvPr/>
        </p:nvSpPr>
        <p:spPr>
          <a:xfrm>
            <a:off x="8962700" y="4114740"/>
            <a:ext cx="3745201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E2C262-7001-93DC-E79A-810D67E1AB6C}"/>
              </a:ext>
            </a:extLst>
          </p:cNvPr>
          <p:cNvCxnSpPr>
            <a:cxnSpLocks/>
            <a:stCxn id="16" idx="4"/>
            <a:endCxn id="24" idx="0"/>
          </p:cNvCxnSpPr>
          <p:nvPr/>
        </p:nvCxnSpPr>
        <p:spPr>
          <a:xfrm rot="5400000">
            <a:off x="7326937" y="3277723"/>
            <a:ext cx="528691" cy="98194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3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E8570A8-D2B7-BA2D-266A-BB8A0CFEA7EA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 rot="16200000" flipH="1">
            <a:off x="10082894" y="3362333"/>
            <a:ext cx="614036" cy="89077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bg2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798241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F13F-9EEA-B58C-6836-3867CC51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4153C364-0C47-AEA9-4618-BBFB3BF6A9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955DFDB-182F-C1BC-F659-D3F3389B7C0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766054-4BB4-FFEE-DB3B-9D8A0DD6CD0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B6AB63-C548-77C6-ED18-AEA15323F3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3534F5E-F287-3022-58A9-7AD4767964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A9540-97F5-74F1-194C-41CB89C491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80870-BA4C-CE64-CE4B-EFD7C7B00CFB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5 : </a:t>
            </a:r>
            <a:r>
              <a:rPr lang="en-US" sz="2000" dirty="0">
                <a:solidFill>
                  <a:srgbClr val="002060"/>
                </a:solidFill>
              </a:rPr>
              <a:t>Implementing a dynamic strategical weighting with the predictive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66D43-63AE-BF64-D8E8-F9046923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8" b="2647"/>
          <a:stretch/>
        </p:blipFill>
        <p:spPr>
          <a:xfrm>
            <a:off x="947412" y="2670703"/>
            <a:ext cx="3614649" cy="5399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B64804-B3C1-3AF1-A34F-0B5CB47E5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67" y="3414501"/>
            <a:ext cx="7782639" cy="38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63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68C56-8047-A4D9-C863-67BD90C0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21E271-F5A8-CBDE-6325-25A566B114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BD0717DB-34B9-CE3F-8B21-46D934849F4F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88544A-DB60-AD9B-73D2-31032C74944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0599CBC-B81E-AFDF-53F6-0D7045AEB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EC9A5-07D1-5721-2491-899CE061E7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b="1" dirty="0"/>
              <a:t>Agenda</a:t>
            </a:r>
          </a:p>
        </p:txBody>
      </p:sp>
      <p:sp>
        <p:nvSpPr>
          <p:cNvPr id="2" name="文字版面配置區 5">
            <a:extLst>
              <a:ext uri="{FF2B5EF4-FFF2-40B4-BE49-F238E27FC236}">
                <a16:creationId xmlns:a16="http://schemas.microsoft.com/office/drawing/2014/main" id="{6B230FEE-4950-6D27-883B-A60227CE9D7E}"/>
              </a:ext>
            </a:extLst>
          </p:cNvPr>
          <p:cNvSpPr txBox="1">
            <a:spLocks/>
          </p:cNvSpPr>
          <p:nvPr/>
        </p:nvSpPr>
        <p:spPr>
          <a:xfrm>
            <a:off x="1096499" y="2396318"/>
            <a:ext cx="11467783" cy="472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514350" indent="-514350" hangingPunct="1">
              <a:buAutoNum type="arabicPeriod"/>
            </a:pPr>
            <a:r>
              <a:rPr lang="en-US" altLang="zh-TW" dirty="0">
                <a:solidFill>
                  <a:srgbClr val="002060"/>
                </a:solidFill>
              </a:rPr>
              <a:t>Project Motivation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r>
              <a:rPr lang="en-US" altLang="zh-TW" dirty="0">
                <a:solidFill>
                  <a:srgbClr val="002060"/>
                </a:solidFill>
              </a:rPr>
              <a:t>Overview Study Plan</a:t>
            </a:r>
          </a:p>
          <a:p>
            <a:pPr hangingPunct="1"/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EDA Outcome and Analysis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4. Model Selection and Predictive Result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5. Portfolio KPI Measurement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2143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DE1BB-C7BF-EB55-221F-A8473666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A99408A-72A9-7A17-18B9-0BEBD6425A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2A0648D-FA0A-3CF7-CD65-5F930560375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22321D-97B4-ECE9-2EF3-10B004C11E1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D754BB-2ABD-C65E-17BD-9EA76FDA0D1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6BA1321-2639-0EDC-EEF7-DA5B9B5D54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E8893-0C63-C237-844D-63D17B0EE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63349-1F8A-6FF0-DE72-FF9EEBB309CE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ARIMA model with dynamic-weight strategy and Equal-weight Average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2430F-665F-6F38-3A74-0794FC1B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3"/>
          <a:stretch/>
        </p:blipFill>
        <p:spPr>
          <a:xfrm>
            <a:off x="1670146" y="2987180"/>
            <a:ext cx="9213202" cy="4501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A175B-5006-E0AF-3249-389D13D11114}"/>
              </a:ext>
            </a:extLst>
          </p:cNvPr>
          <p:cNvSpPr txBox="1"/>
          <p:nvPr/>
        </p:nvSpPr>
        <p:spPr>
          <a:xfrm>
            <a:off x="1279941" y="7785805"/>
            <a:ext cx="9829429" cy="1338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The annual return of dynamic-weight strategy with ARIMA predictive equation provide return 12.6 times more than equal-weight average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2320AF-463B-012A-C1D0-581D08A0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46" y="2611144"/>
            <a:ext cx="2976948" cy="3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232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B06-FCC7-8F17-1009-2C1555FF0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D54F91E-C21C-D9D1-C5E5-A74533C463F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823CE3C6-5314-546B-3C5A-B191F2A1987B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10668A-811E-33B5-AEF2-04570E7EB265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B770F3-B133-C356-776B-3A875E234B0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127C90E-DC2D-65C8-5B5B-9BADC238A3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66E200-F300-A188-2590-9F497E66B8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F8C22-2BC9-2E37-B688-202DABB5A4AF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ARIMA model with dynamic-weight strategy and Equal-weight Average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04B8C-7A9E-7665-D460-8919C621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1" y="2620237"/>
            <a:ext cx="6886403" cy="4857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13419-7496-F5B8-2792-0C7C67CE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553" y="5182364"/>
            <a:ext cx="4839840" cy="2137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32D67B-D5C2-50FA-ADDE-1FE0204F8422}"/>
              </a:ext>
            </a:extLst>
          </p:cNvPr>
          <p:cNvSpPr txBox="1"/>
          <p:nvPr/>
        </p:nvSpPr>
        <p:spPr>
          <a:xfrm>
            <a:off x="8122944" y="2645784"/>
            <a:ext cx="4448221" cy="1666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4.) Annual Volatility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513C7-5B09-3951-8871-59ADF10275C7}"/>
              </a:ext>
            </a:extLst>
          </p:cNvPr>
          <p:cNvSpPr txBox="1"/>
          <p:nvPr/>
        </p:nvSpPr>
        <p:spPr>
          <a:xfrm>
            <a:off x="808199" y="7477498"/>
            <a:ext cx="9538855" cy="1059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Annual Return: Dynamic strategy is higher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Sharp Ratio: Dynamic strategy is averagely higher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Max. Drawdown: Dynamic strategy is lower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Annual Volatility: Dynamic strategy is higher (From exponential growth)</a:t>
            </a:r>
          </a:p>
        </p:txBody>
      </p:sp>
    </p:spTree>
    <p:extLst>
      <p:ext uri="{BB962C8B-B14F-4D97-AF65-F5344CB8AC3E}">
        <p14:creationId xmlns:p14="http://schemas.microsoft.com/office/powerpoint/2010/main" val="11308147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0415C-1685-BE59-3211-AE11B89A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E473951D-8237-1B37-7B5A-D1BA7C2A06D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0515DE43-7B2A-77B0-0983-72536675F7F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532BB6-1042-B8C9-CA7E-50DE461F179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655DA5-9C3D-1AF7-D183-2D5BC4C228B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B6A5871-66D0-6D1D-655A-87A7817698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3075E-FD9F-BA5F-4D8F-8BEE0D374A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AE716-6702-4E91-C286-BEA18CB8997D}"/>
              </a:ext>
            </a:extLst>
          </p:cNvPr>
          <p:cNvSpPr txBox="1"/>
          <p:nvPr/>
        </p:nvSpPr>
        <p:spPr>
          <a:xfrm>
            <a:off x="755809" y="1500868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E92DB4-A99A-4B84-2778-B7F7D0353761}"/>
              </a:ext>
            </a:extLst>
          </p:cNvPr>
          <p:cNvSpPr txBox="1"/>
          <p:nvPr/>
        </p:nvSpPr>
        <p:spPr>
          <a:xfrm>
            <a:off x="968220" y="1969206"/>
            <a:ext cx="1050464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2060"/>
                </a:solidFill>
              </a:rPr>
              <a:t>XGBoost</a:t>
            </a:r>
            <a:r>
              <a:rPr lang="en-US" altLang="zh-TW" sz="2400" dirty="0">
                <a:solidFill>
                  <a:srgbClr val="002060"/>
                </a:solidFill>
              </a:rPr>
              <a:t> (Extreme Gradient Boosting):</a:t>
            </a:r>
            <a:br>
              <a:rPr lang="en-US" altLang="zh-TW" sz="2400" dirty="0">
                <a:solidFill>
                  <a:srgbClr val="002060"/>
                </a:solidFill>
              </a:rPr>
            </a:br>
            <a:r>
              <a:rPr lang="en-US" altLang="zh-TW" sz="2400" dirty="0">
                <a:solidFill>
                  <a:srgbClr val="002060"/>
                </a:solidFill>
              </a:rPr>
              <a:t>► A machine learning model that combines decision trees into an ensemble, optimized using gradient boosting techniques.</a:t>
            </a:r>
            <a:br>
              <a:rPr lang="en-US" altLang="zh-TW" sz="2400" dirty="0">
                <a:solidFill>
                  <a:srgbClr val="002060"/>
                </a:solidFill>
              </a:rPr>
            </a:br>
            <a:r>
              <a:rPr lang="en-US" altLang="zh-TW" sz="2400" dirty="0">
                <a:solidFill>
                  <a:srgbClr val="002060"/>
                </a:solidFill>
              </a:rPr>
              <a:t>► Objective Formula: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019C8B3-B366-FF87-6568-6E42A98F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25520" y="3685355"/>
            <a:ext cx="5080000" cy="8509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B2B60EC-E833-F6F1-EC56-BF71E376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6F6"/>
              </a:clrFrom>
              <a:clrTo>
                <a:srgbClr val="F7F6F6">
                  <a:alpha val="0"/>
                </a:srgbClr>
              </a:clrTo>
            </a:clrChange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5520" y="4536255"/>
            <a:ext cx="7277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4991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E4D7-F175-232E-D34F-1DA97F14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0B5CEF8-BAB4-4BE1-F0D8-BA87716642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5DF788D-3632-4DD5-E4CE-8BEBBBCC263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2CE9BA-74E0-E6C6-AAF8-1B85E942C52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AE688-510B-94CF-61CD-8FC99B9BD23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3864434-9332-A008-1A52-C27B8ADF8A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ACFF21-95D9-4867-851F-3C0B83F144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E63849A6-2C5B-DFE9-8C98-57F5EDF45827}"/>
              </a:ext>
            </a:extLst>
          </p:cNvPr>
          <p:cNvSpPr txBox="1"/>
          <p:nvPr/>
        </p:nvSpPr>
        <p:spPr>
          <a:xfrm>
            <a:off x="781208" y="1583917"/>
            <a:ext cx="11109976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400" b="1" dirty="0">
                <a:solidFill>
                  <a:srgbClr val="002060"/>
                </a:solidFill>
              </a:rPr>
              <a:t>Correlation Heatmap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3074" name="Picture 2" descr="輸出圖像">
            <a:extLst>
              <a:ext uri="{FF2B5EF4-FFF2-40B4-BE49-F238E27FC236}">
                <a16:creationId xmlns:a16="http://schemas.microsoft.com/office/drawing/2014/main" id="{260631D4-5083-6BFA-9B95-C1AA5245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38" y="2677119"/>
            <a:ext cx="4210595" cy="37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輸出圖像">
            <a:extLst>
              <a:ext uri="{FF2B5EF4-FFF2-40B4-BE49-F238E27FC236}">
                <a16:creationId xmlns:a16="http://schemas.microsoft.com/office/drawing/2014/main" id="{49B75778-C467-ECEF-8F99-D947568A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6" y="2693469"/>
            <a:ext cx="4211818" cy="37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輸出圖像">
            <a:extLst>
              <a:ext uri="{FF2B5EF4-FFF2-40B4-BE49-F238E27FC236}">
                <a16:creationId xmlns:a16="http://schemas.microsoft.com/office/drawing/2014/main" id="{37AB4403-19C1-C247-5989-5849004A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892" y="2638229"/>
            <a:ext cx="4181746" cy="373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277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FB4D-68D6-12F5-774C-684EAEE8F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368EBD6-8561-A3AC-6215-6EB1C90BAAD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7BEDE6E-40B1-4134-CF87-46D2DC4F68C5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BC5C09-5AD8-AEBA-53D7-181FE4A7CF6D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B67B3C-2B22-27F4-F84B-A41C8036AE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1EB365B-9408-9B12-FBD9-2CEC2888CB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336252-9DC8-3EB2-8B94-C8888AE5FC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0B83A-7DD2-BDCF-8D12-7AD50C88CA3E}"/>
              </a:ext>
            </a:extLst>
          </p:cNvPr>
          <p:cNvSpPr txBox="1"/>
          <p:nvPr/>
        </p:nvSpPr>
        <p:spPr>
          <a:xfrm>
            <a:off x="755809" y="1500868"/>
            <a:ext cx="11117104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rgbClr val="002060"/>
                </a:solidFill>
              </a:rPr>
              <a:t>Step 1 : </a:t>
            </a:r>
            <a:r>
              <a:rPr lang="en-US" altLang="zh-TW" sz="2400" b="1" dirty="0">
                <a:solidFill>
                  <a:srgbClr val="002060"/>
                </a:solidFill>
              </a:rPr>
              <a:t>Feature Engineering-To enhance the model’s learning performance.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BCB92FF-190E-AE58-BC96-0DF8077A4283}"/>
              </a:ext>
            </a:extLst>
          </p:cNvPr>
          <p:cNvGraphicFramePr>
            <a:graphicFrameLocks noGrp="1"/>
          </p:cNvGraphicFramePr>
          <p:nvPr/>
        </p:nvGraphicFramePr>
        <p:xfrm>
          <a:off x="734046" y="2235566"/>
          <a:ext cx="11290314" cy="5826394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207274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</a:tblGrid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Feature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Formula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Explanation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Adj Close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Adj Close=Close × Adjustment Factor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Reflects true returns after dividends/splits.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Close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Last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Market’s end-of-day valuation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304524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High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Highest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Maximum market valuation.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78572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Low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Lowest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Minimum market valuation.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677839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Open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First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Reflects initial market sentiment.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915280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Volume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Total shares traded during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Indicates market activity and liquidity.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03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3031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E48D-1DB5-311E-6140-CCCF3AF4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80F7CA0-0FB8-6DD4-0EFD-3C61D01C6E8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FAF8F16-6808-71C0-FC31-9E2FC43B5AD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2739F2-BA49-2C32-8AC0-D9F3E771B7B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C6B135-C3AA-773D-97E9-52722A42445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B4DF59E-0294-65BF-858B-897E85556A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74630C-2771-732F-EE0E-A3C747A114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67C75357-61FF-7527-0D61-014508FCA9E0}"/>
              </a:ext>
            </a:extLst>
          </p:cNvPr>
          <p:cNvSpPr txBox="1"/>
          <p:nvPr/>
        </p:nvSpPr>
        <p:spPr>
          <a:xfrm>
            <a:off x="781208" y="1583917"/>
            <a:ext cx="11109976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rgbClr val="002060"/>
                </a:solidFill>
              </a:rPr>
              <a:t>Step 2 : Training and testing data for 70/30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DE9118E3-66DE-78AB-0239-3F8875206AC9}"/>
              </a:ext>
            </a:extLst>
          </p:cNvPr>
          <p:cNvSpPr txBox="1"/>
          <p:nvPr/>
        </p:nvSpPr>
        <p:spPr>
          <a:xfrm>
            <a:off x="784290" y="1946825"/>
            <a:ext cx="5551906" cy="656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Model Performance on Testing Dataset</a:t>
            </a:r>
            <a:endParaRPr lang="en-US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3CAB741-E5BD-F96D-DC01-8E1E0E7220DA}"/>
              </a:ext>
            </a:extLst>
          </p:cNvPr>
          <p:cNvGraphicFramePr>
            <a:graphicFrameLocks noGrp="1"/>
          </p:cNvGraphicFramePr>
          <p:nvPr/>
        </p:nvGraphicFramePr>
        <p:xfrm>
          <a:off x="819224" y="2764881"/>
          <a:ext cx="11071960" cy="2668752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767990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3196177774"/>
                    </a:ext>
                  </a:extLst>
                </a:gridCol>
              </a:tblGrid>
              <a:tr h="6671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Feature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R2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MASE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ea typeface="Helvetica Neue Light"/>
                          <a:sym typeface="Helvetica Neue"/>
                        </a:rPr>
                        <a:t>XOM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0.9886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0.0115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0.0726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MSFT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0.9860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0.0142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0.0805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335338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PFE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0.9677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0.0323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0.1138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4731659"/>
                  </a:ext>
                </a:extLst>
              </a:tr>
            </a:tbl>
          </a:graphicData>
        </a:graphic>
      </p:graphicFrame>
      <p:pic>
        <p:nvPicPr>
          <p:cNvPr id="6146" name="Picture 2" descr="輸出圖像">
            <a:extLst>
              <a:ext uri="{FF2B5EF4-FFF2-40B4-BE49-F238E27FC236}">
                <a16:creationId xmlns:a16="http://schemas.microsoft.com/office/drawing/2014/main" id="{CCBA1EEB-4DFC-3CC7-771F-1BA4FE8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96" y="5605688"/>
            <a:ext cx="5552440" cy="331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2CAA82-7565-3610-9AE8-DB004A2D586D}"/>
              </a:ext>
            </a:extLst>
          </p:cNvPr>
          <p:cNvSpPr txBox="1"/>
          <p:nvPr/>
        </p:nvSpPr>
        <p:spPr>
          <a:xfrm>
            <a:off x="715409" y="5844312"/>
            <a:ext cx="5382505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Overall Conclusion</a:t>
            </a:r>
            <a:r>
              <a:rPr lang="zh-TW" altLang="en-US" sz="2000" b="1" dirty="0">
                <a:solidFill>
                  <a:srgbClr val="002060"/>
                </a:solidFill>
              </a:rPr>
              <a:t>：</a:t>
            </a:r>
            <a:endParaRPr lang="en-US" altLang="zh-TW" sz="2000" b="1" dirty="0">
              <a:solidFill>
                <a:srgbClr val="002060"/>
              </a:solidFill>
            </a:endParaRPr>
          </a:p>
          <a:p>
            <a:endParaRPr lang="en-US" altLang="zh-TW" sz="800" dirty="0"/>
          </a:p>
          <a:p>
            <a:r>
              <a:rPr lang="en-US" altLang="zh-TW" sz="2000" b="1" dirty="0">
                <a:solidFill>
                  <a:srgbClr val="002060"/>
                </a:solidFill>
              </a:rPr>
              <a:t>The model performs best for XOM, followed by MSFT, while predictions for PFE are less accurate and may require 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1892166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C992-111C-7647-8E73-6C16214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1612CD2-BB61-1174-2728-4D19CC62F5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A905F45-6FF8-8005-9F52-B5AD04F94AA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D86825-D049-662A-3426-458C115BD4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EBF445-BA85-6EF2-8B8F-475223D0A52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3AEA103-E3F0-34C6-3ADB-03BF85FED9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4A99E-70EC-5D42-6F0F-DA1D699C3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3B757B3-3903-66A3-DFB5-73831403C02D}"/>
              </a:ext>
            </a:extLst>
          </p:cNvPr>
          <p:cNvSpPr txBox="1"/>
          <p:nvPr/>
        </p:nvSpPr>
        <p:spPr>
          <a:xfrm>
            <a:off x="715409" y="1630272"/>
            <a:ext cx="11604466" cy="1492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3: 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Portfolio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2060"/>
                </a:solidFill>
              </a:rPr>
              <a:t>Calculate portfolio Sharpe Ratio based on test set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2060"/>
                </a:solidFill>
              </a:rPr>
              <a:t>Optimize weight allocation, balancing returns and risks.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4C27EF2-05B9-CB0F-429B-3816307448E0}"/>
              </a:ext>
            </a:extLst>
          </p:cNvPr>
          <p:cNvSpPr txBox="1"/>
          <p:nvPr/>
        </p:nvSpPr>
        <p:spPr>
          <a:xfrm>
            <a:off x="715409" y="5490046"/>
            <a:ext cx="4791829" cy="22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Conclusion:</a:t>
            </a:r>
          </a:p>
          <a:p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2000" dirty="0">
                <a:solidFill>
                  <a:srgbClr val="FF0000"/>
                </a:solidFill>
              </a:rPr>
              <a:t>The optimal allocation indicates a 100% investment in MSFT. yielding a 5-year cumulative return of 2.0997%. </a:t>
            </a:r>
          </a:p>
          <a:p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000" dirty="0">
                <a:solidFill>
                  <a:srgbClr val="FF0000"/>
                </a:solidFill>
              </a:rPr>
              <a:t>This highlights MSFT's strong performance but emphasizes the need for diversification to mitigate potential risks.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80AA22-5B85-3779-0393-5BD2F825B1E8}"/>
              </a:ext>
            </a:extLst>
          </p:cNvPr>
          <p:cNvSpPr txBox="1"/>
          <p:nvPr/>
        </p:nvSpPr>
        <p:spPr>
          <a:xfrm>
            <a:off x="1657350" y="56007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D57E7AA-860C-C1A4-90FB-F85D2544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22" y="3607805"/>
            <a:ext cx="3898900" cy="1397000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3C305AC-7E91-4DC2-FA7D-3291341D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38" y="3568062"/>
            <a:ext cx="7061657" cy="4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7642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1BFB4-08EF-683F-BEB1-E6425F14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3D7D2BB-7B81-3D6B-0B24-8A49B1C96A6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8BDF0E92-85E1-F6C5-4195-0017124BB19C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7E6B60-CD03-BEFF-7242-85D397C41EAD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D1BB29-88A6-6621-4FB5-06C6992E25E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28DB2C-AC7C-079F-4A98-F71DD58D5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1366D8-9412-E5C3-1AAC-54EE940F40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777D654-FCCC-3965-5A2D-F1D5EEEA1E59}"/>
              </a:ext>
            </a:extLst>
          </p:cNvPr>
          <p:cNvSpPr txBox="1"/>
          <p:nvPr/>
        </p:nvSpPr>
        <p:spPr>
          <a:xfrm>
            <a:off x="852092" y="1767048"/>
            <a:ext cx="11604466" cy="107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4: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Benchmarking the return from </a:t>
            </a:r>
            <a:r>
              <a:rPr lang="en-US" altLang="zh-TW" sz="2000" dirty="0" err="1">
                <a:solidFill>
                  <a:srgbClr val="002060"/>
                </a:solidFill>
              </a:rPr>
              <a:t>XGBooST</a:t>
            </a:r>
            <a:r>
              <a:rPr lang="en-US" altLang="zh-TW" sz="2000" dirty="0">
                <a:solidFill>
                  <a:srgbClr val="002060"/>
                </a:solidFill>
              </a:rPr>
              <a:t> model with dynamic-weight strategy and Equal-weight Average Model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3E24A9-FE73-74BA-D71A-79F9E8C0C230}"/>
              </a:ext>
            </a:extLst>
          </p:cNvPr>
          <p:cNvSpPr txBox="1"/>
          <p:nvPr/>
        </p:nvSpPr>
        <p:spPr>
          <a:xfrm>
            <a:off x="1657350" y="56007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18" name="Picture 2" descr="輸出圖像">
            <a:extLst>
              <a:ext uri="{FF2B5EF4-FFF2-40B4-BE49-F238E27FC236}">
                <a16:creationId xmlns:a16="http://schemas.microsoft.com/office/drawing/2014/main" id="{AAC2C4F6-9CA6-460E-5497-96252A08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866845"/>
            <a:ext cx="7365207" cy="44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500A3A3-218E-29A8-CB5F-925DDE921665}"/>
              </a:ext>
            </a:extLst>
          </p:cNvPr>
          <p:cNvSpPr txBox="1"/>
          <p:nvPr/>
        </p:nvSpPr>
        <p:spPr>
          <a:xfrm>
            <a:off x="2271713" y="7657753"/>
            <a:ext cx="798695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800" dirty="0">
                <a:solidFill>
                  <a:srgbClr val="002060"/>
                </a:solidFill>
              </a:rPr>
              <a:t>Conclusion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800" dirty="0">
                <a:solidFill>
                  <a:srgbClr val="002060"/>
                </a:solidFill>
              </a:rPr>
              <a:t>The annual return of dynamic-weight strategy with </a:t>
            </a:r>
            <a:r>
              <a:rPr lang="en-US" altLang="zh-TW" sz="1800" dirty="0" err="1">
                <a:solidFill>
                  <a:srgbClr val="002060"/>
                </a:solidFill>
              </a:rPr>
              <a:t>XGBoost</a:t>
            </a:r>
            <a:r>
              <a:rPr lang="en-US" altLang="zh-TW" sz="1800" dirty="0">
                <a:solidFill>
                  <a:srgbClr val="002060"/>
                </a:solidFill>
              </a:rPr>
              <a:t> predictive equation provide return 1.91 times more than equal-weight average </a:t>
            </a:r>
          </a:p>
        </p:txBody>
      </p:sp>
    </p:spTree>
    <p:extLst>
      <p:ext uri="{BB962C8B-B14F-4D97-AF65-F5344CB8AC3E}">
        <p14:creationId xmlns:p14="http://schemas.microsoft.com/office/powerpoint/2010/main" val="382547993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C4C2-AD42-AD64-A672-38A359134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4814B93-3C7A-4B61-3913-391F4F64DFE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51B017FB-6593-AC7C-6851-F88DF9D26CA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96A52D-1EC8-2617-79BD-D416706B3FB3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084E29-03BD-614D-F23E-4B1B9F593EB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AE6C00A-7633-776D-A341-90C6C707E5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DE193-2388-40A9-9EA3-F117C17AA9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91DEB2B-90E6-63B4-CD0F-FC495893230F}"/>
              </a:ext>
            </a:extLst>
          </p:cNvPr>
          <p:cNvSpPr txBox="1"/>
          <p:nvPr/>
        </p:nvSpPr>
        <p:spPr>
          <a:xfrm>
            <a:off x="852092" y="1767048"/>
            <a:ext cx="11604466" cy="107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5:</a:t>
            </a:r>
          </a:p>
          <a:p>
            <a:r>
              <a:rPr lang="en-US" altLang="zh-TW" sz="2000" b="1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Benchmarking the return from </a:t>
            </a:r>
            <a:r>
              <a:rPr lang="en-US" altLang="zh-TW" sz="2000" dirty="0" err="1">
                <a:solidFill>
                  <a:srgbClr val="002060"/>
                </a:solidFill>
              </a:rPr>
              <a:t>XGBooST</a:t>
            </a:r>
            <a:r>
              <a:rPr lang="en-US" altLang="zh-TW" sz="2000" dirty="0">
                <a:solidFill>
                  <a:srgbClr val="002060"/>
                </a:solidFill>
              </a:rPr>
              <a:t> model with dynamic-weight strategy and Equal-weight Average Model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4FC21D86-8673-09D2-B980-53E8E8992617}"/>
              </a:ext>
            </a:extLst>
          </p:cNvPr>
          <p:cNvSpPr txBox="1"/>
          <p:nvPr/>
        </p:nvSpPr>
        <p:spPr>
          <a:xfrm>
            <a:off x="8761761" y="4398816"/>
            <a:ext cx="4243039" cy="358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Conclusion:</a:t>
            </a:r>
          </a:p>
          <a:p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1400" dirty="0">
                <a:solidFill>
                  <a:srgbClr val="002060"/>
                </a:solidFill>
              </a:rPr>
              <a:t>Annual Return: The optimal weighted strategy generally outperforms the equal weighted strategy, especially in 2021 and 2023.</a:t>
            </a:r>
          </a:p>
          <a:p>
            <a:endParaRPr lang="en-US" altLang="zh-TW" sz="1400" dirty="0">
              <a:solidFill>
                <a:srgbClr val="002060"/>
              </a:solidFill>
            </a:endParaRPr>
          </a:p>
          <a:p>
            <a:r>
              <a:rPr lang="en-US" altLang="zh-TW" sz="1400" dirty="0">
                <a:solidFill>
                  <a:srgbClr val="002060"/>
                </a:solidFill>
              </a:rPr>
              <a:t>Max Drawdown: The equal weighted strategy has smaller drawdowns, while the optimal strategy is more volatile.</a:t>
            </a:r>
          </a:p>
          <a:p>
            <a:endParaRPr lang="en-US" altLang="zh-TW" sz="1400" dirty="0">
              <a:solidFill>
                <a:srgbClr val="002060"/>
              </a:solidFill>
            </a:endParaRPr>
          </a:p>
          <a:p>
            <a:r>
              <a:rPr lang="en-US" altLang="zh-TW" sz="1400" dirty="0">
                <a:solidFill>
                  <a:srgbClr val="002060"/>
                </a:solidFill>
              </a:rPr>
              <a:t>Sharpe Ratio: The optimal strategy shows better risk-adjusted returns in 2021 and 2022.</a:t>
            </a:r>
          </a:p>
          <a:p>
            <a:endParaRPr lang="en-US" altLang="zh-TW" sz="1400" dirty="0">
              <a:solidFill>
                <a:srgbClr val="002060"/>
              </a:solidFill>
            </a:endParaRPr>
          </a:p>
          <a:p>
            <a:r>
              <a:rPr lang="en-US" altLang="zh-TW" sz="1400" dirty="0">
                <a:solidFill>
                  <a:srgbClr val="002060"/>
                </a:solidFill>
              </a:rPr>
              <a:t>Volatility: The optimal strategy has higher volatility, indicating more risk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5DBFD38-D07D-71FA-1191-C270BB47B314}"/>
              </a:ext>
            </a:extLst>
          </p:cNvPr>
          <p:cNvSpPr txBox="1"/>
          <p:nvPr/>
        </p:nvSpPr>
        <p:spPr>
          <a:xfrm>
            <a:off x="1657350" y="56007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54827F6-6378-794D-9321-E3F1373B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92" y="3081025"/>
            <a:ext cx="3958306" cy="25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F1484CC-87C4-16BE-598D-EBFC0EBD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92" y="5651401"/>
            <a:ext cx="3934734" cy="25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AA235F5-9A8A-4F53-87C6-546C963E0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27" y="3099436"/>
            <a:ext cx="3894533" cy="25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39ACB9A5-7671-7257-71DF-518629F50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26" y="5607505"/>
            <a:ext cx="3934734" cy="251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06BE74C-4C17-D693-047A-71ED59FCD340}"/>
              </a:ext>
            </a:extLst>
          </p:cNvPr>
          <p:cNvSpPr txBox="1"/>
          <p:nvPr/>
        </p:nvSpPr>
        <p:spPr>
          <a:xfrm>
            <a:off x="8761761" y="2975442"/>
            <a:ext cx="2246710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4.) Annual Volatility</a:t>
            </a:r>
          </a:p>
        </p:txBody>
      </p:sp>
    </p:spTree>
    <p:extLst>
      <p:ext uri="{BB962C8B-B14F-4D97-AF65-F5344CB8AC3E}">
        <p14:creationId xmlns:p14="http://schemas.microsoft.com/office/powerpoint/2010/main" val="239225914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19CB-8B8E-C801-1CFC-B3234700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432FF293-9655-743C-B179-D1FB3245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74" y="2092384"/>
            <a:ext cx="9747371" cy="971218"/>
          </a:xfrm>
          <a:prstGeom prst="rect">
            <a:avLst/>
          </a:prstGeom>
        </p:spPr>
      </p:pic>
      <p:sp>
        <p:nvSpPr>
          <p:cNvPr id="70" name="幻燈片編號">
            <a:extLst>
              <a:ext uri="{FF2B5EF4-FFF2-40B4-BE49-F238E27FC236}">
                <a16:creationId xmlns:a16="http://schemas.microsoft.com/office/drawing/2014/main" id="{BCA47178-64E5-D178-B901-103DDF8156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49BF42D2-D4D3-D4A8-FD9B-F19B1A639A8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D45091-1A68-ADB3-71C2-0EECCCCD2E69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FD44DD-C6C2-EB6E-A5CF-630B77B98A90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2565C7-CF4A-D612-975E-4E44FC0F9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0D5DA6-78E3-F9B0-D671-4DAD26861C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5836D-DAEB-F55D-10D0-C62482D91347}"/>
              </a:ext>
            </a:extLst>
          </p:cNvPr>
          <p:cNvSpPr txBox="1"/>
          <p:nvPr/>
        </p:nvSpPr>
        <p:spPr>
          <a:xfrm>
            <a:off x="768509" y="2407445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Objective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8A85766-746F-03ED-E0A8-7F17187A5647}"/>
              </a:ext>
            </a:extLst>
          </p:cNvPr>
          <p:cNvCxnSpPr>
            <a:cxnSpLocks/>
          </p:cNvCxnSpPr>
          <p:nvPr/>
        </p:nvCxnSpPr>
        <p:spPr>
          <a:xfrm rot="5400000">
            <a:off x="5398385" y="2664550"/>
            <a:ext cx="815112" cy="165824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023D7FD-176C-B8FC-1C35-7CB8C6DD338B}"/>
              </a:ext>
            </a:extLst>
          </p:cNvPr>
          <p:cNvCxnSpPr>
            <a:cxnSpLocks/>
          </p:cNvCxnSpPr>
          <p:nvPr/>
        </p:nvCxnSpPr>
        <p:spPr>
          <a:xfrm rot="5400000">
            <a:off x="3574435" y="4298820"/>
            <a:ext cx="1247308" cy="15574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1CABA1D-516D-D9B4-A340-D1BF6DB0882C}"/>
              </a:ext>
            </a:extLst>
          </p:cNvPr>
          <p:cNvSpPr txBox="1"/>
          <p:nvPr/>
        </p:nvSpPr>
        <p:spPr>
          <a:xfrm>
            <a:off x="8457781" y="50895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109F4F-69FF-653A-7C09-B32FFA32CE26}"/>
              </a:ext>
            </a:extLst>
          </p:cNvPr>
          <p:cNvSpPr txBox="1"/>
          <p:nvPr/>
        </p:nvSpPr>
        <p:spPr>
          <a:xfrm>
            <a:off x="768509" y="39751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935E3BD-1B3A-CD22-F814-7875E0EA59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0004" y="5449853"/>
            <a:ext cx="2932722" cy="1210688"/>
          </a:xfrm>
          <a:prstGeom prst="bentConnector2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AA522C72-FDBC-A9BF-C1C6-FD133D44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34" y="3655485"/>
            <a:ext cx="2793131" cy="108331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D7CFFA7-2A6D-0AE8-7691-A5E2B3CB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894" y="5481669"/>
            <a:ext cx="3393328" cy="108331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340CDFA-B40D-695B-DD93-7CC0F1B0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54" y="6828381"/>
            <a:ext cx="3868092" cy="21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56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06B0BD6-E290-D305-A0EA-365FFED70A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6393B-0341-C74F-602A-03321F8218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b="1" dirty="0"/>
              <a:t>Overview Study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B345E2-BCF5-830E-30C8-6BE0C1751A6F}"/>
              </a:ext>
            </a:extLst>
          </p:cNvPr>
          <p:cNvSpPr/>
          <p:nvPr/>
        </p:nvSpPr>
        <p:spPr>
          <a:xfrm>
            <a:off x="1035077" y="2244008"/>
            <a:ext cx="2782958" cy="487313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Stock Selection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DFD577-B867-1B53-E06E-3E0606A7B9C6}"/>
              </a:ext>
            </a:extLst>
          </p:cNvPr>
          <p:cNvSpPr/>
          <p:nvPr/>
        </p:nvSpPr>
        <p:spPr>
          <a:xfrm>
            <a:off x="4803177" y="2244008"/>
            <a:ext cx="2782958" cy="487313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077E9-D851-8F24-CD10-D3E3F9E950C8}"/>
              </a:ext>
            </a:extLst>
          </p:cNvPr>
          <p:cNvSpPr/>
          <p:nvPr/>
        </p:nvSpPr>
        <p:spPr>
          <a:xfrm>
            <a:off x="9186856" y="2051647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Data Analysis (EDA)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256A0-BB4C-644E-35BE-819E1605C92A}"/>
              </a:ext>
            </a:extLst>
          </p:cNvPr>
          <p:cNvSpPr/>
          <p:nvPr/>
        </p:nvSpPr>
        <p:spPr>
          <a:xfrm>
            <a:off x="5750198" y="5652419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Model Selection for training &amp;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7C455-9D8C-D117-7231-420CC7794BDC}"/>
              </a:ext>
            </a:extLst>
          </p:cNvPr>
          <p:cNvSpPr txBox="1"/>
          <p:nvPr/>
        </p:nvSpPr>
        <p:spPr>
          <a:xfrm>
            <a:off x="1035077" y="3103726"/>
            <a:ext cx="3160852" cy="14497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Selected Stocks: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-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Exxon Mobile (XOM)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- Pfizer (PFE)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- Microsoft (MSFT)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4347D-8B24-E608-4671-6DBF53D8CF5A}"/>
              </a:ext>
            </a:extLst>
          </p:cNvPr>
          <p:cNvSpPr txBox="1"/>
          <p:nvPr/>
        </p:nvSpPr>
        <p:spPr>
          <a:xfrm>
            <a:off x="4803177" y="3103727"/>
            <a:ext cx="3488635" cy="1671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lnSpcReduction="10000"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Using Python programming to export past recorded stock price from </a:t>
            </a:r>
            <a:r>
              <a:rPr lang="en-US" sz="1800" b="1" dirty="0">
                <a:solidFill>
                  <a:srgbClr val="002060"/>
                </a:solidFill>
              </a:rPr>
              <a:t>“</a:t>
            </a:r>
            <a:r>
              <a:rPr lang="en-US" sz="1800" b="1" dirty="0" err="1">
                <a:solidFill>
                  <a:srgbClr val="002060"/>
                </a:solidFill>
              </a:rPr>
              <a:t>yahoofinance</a:t>
            </a:r>
            <a:r>
              <a:rPr lang="en-US" sz="1800" b="1" dirty="0">
                <a:solidFill>
                  <a:srgbClr val="002060"/>
                </a:solidFill>
              </a:rPr>
              <a:t>”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(ref: https://finance.yahoo.com/markets/)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27E8B-D048-B787-8E0B-9F5E8062DC0A}"/>
              </a:ext>
            </a:extLst>
          </p:cNvPr>
          <p:cNvSpPr txBox="1"/>
          <p:nvPr/>
        </p:nvSpPr>
        <p:spPr>
          <a:xfrm>
            <a:off x="9186856" y="3087076"/>
            <a:ext cx="3805203" cy="2027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Outcome Diagram: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General stock price plot vs time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Box Plot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Normal distribution plot of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Time series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Sharp Ratio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4D543-EC4E-F81D-832D-7F1A9C607154}"/>
              </a:ext>
            </a:extLst>
          </p:cNvPr>
          <p:cNvSpPr txBox="1"/>
          <p:nvPr/>
        </p:nvSpPr>
        <p:spPr>
          <a:xfrm>
            <a:off x="5747916" y="6629680"/>
            <a:ext cx="3686403" cy="17135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Selected Models: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ARIMA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Random Forrest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XGBOOST</a:t>
            </a:r>
          </a:p>
          <a:p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Using ‘K-Fold Cross Validation’ concept to train and test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621C8-FF87-9455-39A3-90A0AEA6AFCE}"/>
              </a:ext>
            </a:extLst>
          </p:cNvPr>
          <p:cNvSpPr/>
          <p:nvPr/>
        </p:nvSpPr>
        <p:spPr>
          <a:xfrm>
            <a:off x="1514000" y="5652419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Portfolio KPI Measurement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94612-67E8-2870-A4CE-E0FC4BA68B24}"/>
              </a:ext>
            </a:extLst>
          </p:cNvPr>
          <p:cNvSpPr txBox="1"/>
          <p:nvPr/>
        </p:nvSpPr>
        <p:spPr>
          <a:xfrm>
            <a:off x="1513999" y="6677876"/>
            <a:ext cx="3606943" cy="2265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Benchmark with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‘Equal-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weigth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Average Portfolio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’ in the term of: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Annual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Sharp Ratio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Max. Drawdown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Volatility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CA5B57B-9C40-BE81-DD20-602D021D3760}"/>
              </a:ext>
            </a:extLst>
          </p:cNvPr>
          <p:cNvSpPr/>
          <p:nvPr/>
        </p:nvSpPr>
        <p:spPr>
          <a:xfrm>
            <a:off x="3912560" y="2332288"/>
            <a:ext cx="796091" cy="39903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D0DCAF-083E-3D90-8483-9845C0601A83}"/>
              </a:ext>
            </a:extLst>
          </p:cNvPr>
          <p:cNvSpPr/>
          <p:nvPr/>
        </p:nvSpPr>
        <p:spPr>
          <a:xfrm>
            <a:off x="7700538" y="2332288"/>
            <a:ext cx="1375503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2D78390-D584-1E33-EB17-CDBEF6A27FE7}"/>
              </a:ext>
            </a:extLst>
          </p:cNvPr>
          <p:cNvSpPr/>
          <p:nvPr/>
        </p:nvSpPr>
        <p:spPr>
          <a:xfrm rot="5400000">
            <a:off x="10447266" y="5344672"/>
            <a:ext cx="872035" cy="412346"/>
          </a:xfrm>
          <a:prstGeom prst="rightArrow">
            <a:avLst>
              <a:gd name="adj1" fmla="val 50000"/>
              <a:gd name="adj2" fmla="val 40359"/>
            </a:avLst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D113A61-4692-4194-9821-BD14374EC304}"/>
              </a:ext>
            </a:extLst>
          </p:cNvPr>
          <p:cNvSpPr/>
          <p:nvPr/>
        </p:nvSpPr>
        <p:spPr>
          <a:xfrm rot="10800000">
            <a:off x="8774509" y="5893594"/>
            <a:ext cx="2199907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7DE5C5-8060-759F-33FA-60E5B792479D}"/>
              </a:ext>
            </a:extLst>
          </p:cNvPr>
          <p:cNvSpPr/>
          <p:nvPr/>
        </p:nvSpPr>
        <p:spPr>
          <a:xfrm rot="10800000">
            <a:off x="4538311" y="5885305"/>
            <a:ext cx="970534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443140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95DA-51FA-A117-E4E0-A8E96D5BF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BA0440C-245E-AE68-4F34-9329ED3E371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8E2C8A6-94AB-D2A8-35C9-E8FBB54FB14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25900ED-3313-0E85-84AC-B7B02C930C6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1DDF56-0747-CF6B-F4AA-D28EAA6DAC91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B6FBE0E-4D01-4779-D586-8B44045EBC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9208F3-78EB-66D4-2C74-C288DA3B8F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E8C8F-A2B8-68D5-038D-698680A3148E}"/>
              </a:ext>
            </a:extLst>
          </p:cNvPr>
          <p:cNvSpPr txBox="1"/>
          <p:nvPr/>
        </p:nvSpPr>
        <p:spPr>
          <a:xfrm>
            <a:off x="947413" y="1898450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1 : </a:t>
            </a:r>
            <a:r>
              <a:rPr lang="en-US" sz="2000" dirty="0">
                <a:solidFill>
                  <a:srgbClr val="002060"/>
                </a:solidFill>
              </a:rPr>
              <a:t>Calculate return from the stocks every 2 months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DAD0BD-043B-B3AE-E33B-9D80C400793E}"/>
              </a:ext>
            </a:extLst>
          </p:cNvPr>
          <p:cNvSpPr txBox="1"/>
          <p:nvPr/>
        </p:nvSpPr>
        <p:spPr>
          <a:xfrm>
            <a:off x="1125679" y="8052520"/>
            <a:ext cx="8763117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2 : I</a:t>
            </a:r>
            <a:r>
              <a:rPr lang="en-US" sz="2000" dirty="0">
                <a:solidFill>
                  <a:srgbClr val="002060"/>
                </a:solidFill>
              </a:rPr>
              <a:t>dentifying Features and Target Variable for the Random Forest Model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7B778C-D51D-5284-FB45-FEE241B3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50" y="2377533"/>
            <a:ext cx="10576049" cy="52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5406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4A68A-8FF5-D81E-A689-8F58E3D3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1701337-6097-050C-D291-5DCFDF9ED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951E9BC7-0063-74CD-FA21-E54FE8672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5306CF-1B24-D760-E8E8-4C409F6F3042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52351-DE21-15ED-DDC5-E9CAC50C62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4751505-8441-20B0-4DA3-9F213F776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FF457D-AD33-0414-C9CB-39E97F9FA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251CE-8EA4-974F-296C-9EF9BFD7D319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Step 3 : </a:t>
            </a:r>
            <a:r>
              <a:rPr lang="en-US" altLang="zh-TW" sz="2000" dirty="0">
                <a:solidFill>
                  <a:srgbClr val="002060"/>
                </a:solidFill>
              </a:rPr>
              <a:t>Run Random Forrest model to find the predictive equation and test the model by using K-Fold Cross Validation approach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F59DE66-3BCF-95FA-3FD0-6E91224C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709"/>
          <a:stretch/>
        </p:blipFill>
        <p:spPr>
          <a:xfrm>
            <a:off x="5907038" y="3214017"/>
            <a:ext cx="4676775" cy="885826"/>
          </a:xfrm>
          <a:prstGeom prst="rect">
            <a:avLst/>
          </a:prstGeom>
        </p:spPr>
      </p:pic>
      <p:pic>
        <p:nvPicPr>
          <p:cNvPr id="7" name="圖片 9">
            <a:extLst>
              <a:ext uri="{FF2B5EF4-FFF2-40B4-BE49-F238E27FC236}">
                <a16:creationId xmlns:a16="http://schemas.microsoft.com/office/drawing/2014/main" id="{DB931864-F35B-16CB-A311-E024E913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8" y="7421762"/>
            <a:ext cx="4657725" cy="866775"/>
          </a:xfrm>
          <a:prstGeom prst="rect">
            <a:avLst/>
          </a:prstGeom>
        </p:spPr>
      </p:pic>
      <p:pic>
        <p:nvPicPr>
          <p:cNvPr id="10" name="圖片 15">
            <a:extLst>
              <a:ext uri="{FF2B5EF4-FFF2-40B4-BE49-F238E27FC236}">
                <a16:creationId xmlns:a16="http://schemas.microsoft.com/office/drawing/2014/main" id="{FCB791A9-F42B-0E16-CC2B-596B8B82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51"/>
          <a:stretch/>
        </p:blipFill>
        <p:spPr>
          <a:xfrm>
            <a:off x="5907038" y="5476461"/>
            <a:ext cx="4743450" cy="7959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DBB110-544F-DAF3-03A9-882171A30B67}"/>
              </a:ext>
            </a:extLst>
          </p:cNvPr>
          <p:cNvGrpSpPr/>
          <p:nvPr/>
        </p:nvGrpSpPr>
        <p:grpSpPr>
          <a:xfrm>
            <a:off x="947412" y="2776482"/>
            <a:ext cx="4409779" cy="5956701"/>
            <a:chOff x="947412" y="2776482"/>
            <a:chExt cx="4838419" cy="732407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6DB8D42-1F89-B5A4-A648-C93E68F1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413" y="2776482"/>
              <a:ext cx="4838418" cy="2401805"/>
            </a:xfrm>
            <a:prstGeom prst="rect">
              <a:avLst/>
            </a:prstGeom>
          </p:spPr>
        </p:pic>
        <p:pic>
          <p:nvPicPr>
            <p:cNvPr id="9" name="圖片 3">
              <a:extLst>
                <a:ext uri="{FF2B5EF4-FFF2-40B4-BE49-F238E27FC236}">
                  <a16:creationId xmlns:a16="http://schemas.microsoft.com/office/drawing/2014/main" id="{10D6EFC9-6CCC-EEC8-B38E-B8DC271D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"/>
            <a:stretch/>
          </p:blipFill>
          <p:spPr>
            <a:xfrm>
              <a:off x="947412" y="5237619"/>
              <a:ext cx="4828558" cy="2401805"/>
            </a:xfrm>
            <a:prstGeom prst="rect">
              <a:avLst/>
            </a:prstGeom>
          </p:spPr>
        </p:pic>
        <p:pic>
          <p:nvPicPr>
            <p:cNvPr id="11" name="圖片 13">
              <a:extLst>
                <a:ext uri="{FF2B5EF4-FFF2-40B4-BE49-F238E27FC236}">
                  <a16:creationId xmlns:a16="http://schemas.microsoft.com/office/drawing/2014/main" id="{FC8059D5-3902-E60D-A7A7-A39269608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93" y="7698756"/>
              <a:ext cx="4834938" cy="2401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2835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8CB7B-0073-E9EA-E0A9-100675810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E7B181-A618-CF7A-5E93-0C7D36F40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41" y="3479873"/>
            <a:ext cx="9580563" cy="790575"/>
          </a:xfrm>
          <a:prstGeom prst="rect">
            <a:avLst/>
          </a:prstGeom>
        </p:spPr>
      </p:pic>
      <p:sp>
        <p:nvSpPr>
          <p:cNvPr id="70" name="幻燈片編號">
            <a:extLst>
              <a:ext uri="{FF2B5EF4-FFF2-40B4-BE49-F238E27FC236}">
                <a16:creationId xmlns:a16="http://schemas.microsoft.com/office/drawing/2014/main" id="{8CD31867-CD6D-6752-EF2A-5D6C86976C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B9E8A66-D3E1-5AF1-B770-90315B9F4A7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C63830-0A2F-36AD-D500-81938E66846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26A5B71-FE49-D23A-32C3-B12D607A098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BD3DD0D-4A6D-6E92-EBAF-EEC409A54B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808C6-65D1-1ADA-6A49-CB9B24603D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3F440-97D3-4B40-5C2C-EFB240064027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4 : </a:t>
            </a:r>
            <a:r>
              <a:rPr lang="en-US" sz="2000" dirty="0">
                <a:solidFill>
                  <a:srgbClr val="002060"/>
                </a:solidFill>
              </a:rPr>
              <a:t>Combine predictive equation of returns from XOM, PFE, and MSFT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5C5CE4-5E3D-81E1-7ABC-CD7427CA43EC}"/>
              </a:ext>
            </a:extLst>
          </p:cNvPr>
          <p:cNvSpPr/>
          <p:nvPr/>
        </p:nvSpPr>
        <p:spPr>
          <a:xfrm>
            <a:off x="1149829" y="3408020"/>
            <a:ext cx="3265443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D21C2-BE90-8879-CE21-C967DE7B9A47}"/>
              </a:ext>
            </a:extLst>
          </p:cNvPr>
          <p:cNvSpPr/>
          <p:nvPr/>
        </p:nvSpPr>
        <p:spPr>
          <a:xfrm>
            <a:off x="4565583" y="3398965"/>
            <a:ext cx="2763623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34F68-701D-4E62-D76A-642D7F39C5AB}"/>
              </a:ext>
            </a:extLst>
          </p:cNvPr>
          <p:cNvSpPr/>
          <p:nvPr/>
        </p:nvSpPr>
        <p:spPr>
          <a:xfrm>
            <a:off x="7389248" y="3378033"/>
            <a:ext cx="3140358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6A5DF34-9DAC-F605-484F-407444329207}"/>
              </a:ext>
            </a:extLst>
          </p:cNvPr>
          <p:cNvCxnSpPr>
            <a:cxnSpLocks/>
            <a:stCxn id="15" idx="4"/>
            <a:endCxn id="21" idx="0"/>
          </p:cNvCxnSpPr>
          <p:nvPr/>
        </p:nvCxnSpPr>
        <p:spPr>
          <a:xfrm rot="5400000">
            <a:off x="2186028" y="4938822"/>
            <a:ext cx="1193047" cy="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B05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CF0F4F-82D8-A6DC-78BD-2A448924B51D}"/>
              </a:ext>
            </a:extLst>
          </p:cNvPr>
          <p:cNvSpPr/>
          <p:nvPr/>
        </p:nvSpPr>
        <p:spPr>
          <a:xfrm>
            <a:off x="947412" y="5535346"/>
            <a:ext cx="3670276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BBC2EA-9575-1C92-1CC4-10BD3692F33B}"/>
              </a:ext>
            </a:extLst>
          </p:cNvPr>
          <p:cNvSpPr/>
          <p:nvPr/>
        </p:nvSpPr>
        <p:spPr>
          <a:xfrm>
            <a:off x="4722843" y="5483287"/>
            <a:ext cx="3411515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066A0E-CB16-1A54-2AC9-47D1FFE59E51}"/>
              </a:ext>
            </a:extLst>
          </p:cNvPr>
          <p:cNvSpPr/>
          <p:nvPr/>
        </p:nvSpPr>
        <p:spPr>
          <a:xfrm>
            <a:off x="8202049" y="5478188"/>
            <a:ext cx="3319802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71D5A10-55AA-2989-A6D8-0FAD1B81FBC5}"/>
              </a:ext>
            </a:extLst>
          </p:cNvPr>
          <p:cNvCxnSpPr>
            <a:cxnSpLocks/>
            <a:stCxn id="16" idx="4"/>
            <a:endCxn id="24" idx="0"/>
          </p:cNvCxnSpPr>
          <p:nvPr/>
        </p:nvCxnSpPr>
        <p:spPr>
          <a:xfrm rot="16200000" flipH="1">
            <a:off x="5612977" y="4667662"/>
            <a:ext cx="1150043" cy="48120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3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77F5B7E-7E8E-46D1-2D04-30D14687EA22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 rot="16200000" flipH="1">
            <a:off x="8827750" y="4443988"/>
            <a:ext cx="1165876" cy="90252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bg2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54384F61-5C38-53FC-8984-CFC13DFF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62" y="5664001"/>
            <a:ext cx="2390775" cy="66675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9EA60B8-23D2-5E10-3BE5-6479B6C8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550" y="5635426"/>
            <a:ext cx="2324100" cy="72390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3E86B931-33A6-FB63-3D57-07095E7D2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065" y="5597326"/>
            <a:ext cx="22288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4150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F13F-9EEA-B58C-6836-3867CC51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4153C364-0C47-AEA9-4618-BBFB3BF6A9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955DFDB-182F-C1BC-F659-D3F3389B7C0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766054-4BB4-FFEE-DB3B-9D8A0DD6CD0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B6AB63-C548-77C6-ED18-AEA15323F3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3534F5E-F287-3022-58A9-7AD4767964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A9540-97F5-74F1-194C-41CB89C491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80870-BA4C-CE64-CE4B-EFD7C7B00CFB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5 : </a:t>
            </a:r>
            <a:r>
              <a:rPr lang="en-US" sz="2000" dirty="0">
                <a:solidFill>
                  <a:srgbClr val="002060"/>
                </a:solidFill>
              </a:rPr>
              <a:t>Implementing a dynamic strategical weighting with the predictive equation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7A5B2B-7B19-6E2F-16AC-BA032E83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" t="1039" r="36319" b="1654"/>
          <a:stretch/>
        </p:blipFill>
        <p:spPr>
          <a:xfrm>
            <a:off x="1290854" y="2689852"/>
            <a:ext cx="3460050" cy="59327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C2ABC3C-E5B7-D72B-81D4-0B117C05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78" y="3306079"/>
            <a:ext cx="6151068" cy="44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329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DE1BB-C7BF-EB55-221F-A8473666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A99408A-72A9-7A17-18B9-0BEBD6425A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2A0648D-FA0A-3CF7-CD65-5F930560375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22321D-97B4-ECE9-2EF3-10B004C11E1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D754BB-2ABD-C65E-17BD-9EA76FDA0D1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6BA1321-2639-0EDC-EEF7-DA5B9B5D54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E8893-0C63-C237-844D-63D17B0EE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63349-1F8A-6FF0-DE72-FF9EEBB309CE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</a:t>
            </a:r>
            <a:endParaRPr lang="en-US" sz="2000" dirty="0">
              <a:solidFill>
                <a:srgbClr val="002060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C8E84A-64C5-95F1-D801-F73C532900E1}"/>
              </a:ext>
            </a:extLst>
          </p:cNvPr>
          <p:cNvGrpSpPr/>
          <p:nvPr/>
        </p:nvGrpSpPr>
        <p:grpSpPr>
          <a:xfrm>
            <a:off x="1279941" y="7995601"/>
            <a:ext cx="3438525" cy="868141"/>
            <a:chOff x="7352165" y="3691581"/>
            <a:chExt cx="3438525" cy="86814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E035FAD-4FC2-71DB-2D6B-D024C80D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0866"/>
            <a:stretch/>
          </p:blipFill>
          <p:spPr>
            <a:xfrm>
              <a:off x="7352165" y="3691581"/>
              <a:ext cx="3438525" cy="43845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CE48B3-E80E-FBFD-E41A-DB1D6D53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0866"/>
            <a:stretch/>
          </p:blipFill>
          <p:spPr>
            <a:xfrm>
              <a:off x="7352165" y="4121263"/>
              <a:ext cx="3438525" cy="438459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7BB22958-71E4-9986-B1F9-079A885FC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41" y="2239161"/>
            <a:ext cx="10872238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929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57777-7D35-05C2-9C69-3772AA94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7B14C1A-C2F2-6280-FCA8-58668CD658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FE863F09-CFFF-3A38-58FF-E21D4040D862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2204DC-E155-0C9E-D970-8E48D4B2DB7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7E95C6-AABA-6311-A6D7-38E9B96EA39C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D522226-DEF1-3FCD-87BD-57AD6FD9B1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676EE1-B8B6-EFAA-7526-54A460BAF8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D815E-F336-0509-EF3D-90D1E3AEDC96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</a:t>
            </a:r>
            <a:r>
              <a:rPr lang="en-US" altLang="zh-TW" sz="2000" dirty="0">
                <a:solidFill>
                  <a:srgbClr val="002060"/>
                </a:solidFill>
              </a:rPr>
              <a:t>RF</a:t>
            </a:r>
            <a:r>
              <a:rPr lang="zh-TW" altLang="en-US" sz="2000" dirty="0">
                <a:solidFill>
                  <a:srgbClr val="002060"/>
                </a:solidFill>
              </a:rPr>
              <a:t>  </a:t>
            </a:r>
            <a:r>
              <a:rPr lang="en-US" sz="2000" dirty="0">
                <a:solidFill>
                  <a:srgbClr val="002060"/>
                </a:solidFill>
              </a:rPr>
              <a:t>model with dynamic-weight strategy and Equal-weight Average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8F625-F722-1317-40F3-33226B64C31F}"/>
              </a:ext>
            </a:extLst>
          </p:cNvPr>
          <p:cNvSpPr txBox="1"/>
          <p:nvPr/>
        </p:nvSpPr>
        <p:spPr>
          <a:xfrm>
            <a:off x="9007119" y="3816368"/>
            <a:ext cx="3465420" cy="1666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4.) Annual Volatility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EC7DC-2AE9-8458-E9B3-4EA669EF632B}"/>
              </a:ext>
            </a:extLst>
          </p:cNvPr>
          <p:cNvSpPr txBox="1"/>
          <p:nvPr/>
        </p:nvSpPr>
        <p:spPr>
          <a:xfrm>
            <a:off x="1172428" y="7488770"/>
            <a:ext cx="10569451" cy="1897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Annual Return: Dynamic strategy outperforms equal weighting.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Sharpe Ratio: Dynamic strategy is generally better.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Maximum Drawdown: Dynamic strategy has smaller losses.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Annual Volatility: Dynamic strategy shows higher risk.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</p:txBody>
      </p:sp>
      <p:grpSp>
        <p:nvGrpSpPr>
          <p:cNvPr id="4" name="群組 18">
            <a:extLst>
              <a:ext uri="{FF2B5EF4-FFF2-40B4-BE49-F238E27FC236}">
                <a16:creationId xmlns:a16="http://schemas.microsoft.com/office/drawing/2014/main" id="{C401E76D-B32A-2B23-3A51-58E273556AD1}"/>
              </a:ext>
            </a:extLst>
          </p:cNvPr>
          <p:cNvGrpSpPr/>
          <p:nvPr/>
        </p:nvGrpSpPr>
        <p:grpSpPr>
          <a:xfrm>
            <a:off x="1547239" y="2653748"/>
            <a:ext cx="6930840" cy="4681330"/>
            <a:chOff x="1123482" y="2358889"/>
            <a:chExt cx="7920000" cy="575817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86917A6-1D08-3799-6CEE-77042B0FFA3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482" y="5237061"/>
              <a:ext cx="3960000" cy="2880000"/>
            </a:xfrm>
            <a:prstGeom prst="rect">
              <a:avLst/>
            </a:prstGeom>
          </p:spPr>
        </p:pic>
        <p:pic>
          <p:nvPicPr>
            <p:cNvPr id="9" name="圖片 9">
              <a:extLst>
                <a:ext uri="{FF2B5EF4-FFF2-40B4-BE49-F238E27FC236}">
                  <a16:creationId xmlns:a16="http://schemas.microsoft.com/office/drawing/2014/main" id="{9514E0FA-B540-89B7-F9A7-76D632D0107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82" y="2371892"/>
              <a:ext cx="3960000" cy="2880000"/>
            </a:xfrm>
            <a:prstGeom prst="rect">
              <a:avLst/>
            </a:prstGeom>
          </p:spPr>
        </p:pic>
        <p:pic>
          <p:nvPicPr>
            <p:cNvPr id="10" name="圖片 12">
              <a:extLst>
                <a:ext uri="{FF2B5EF4-FFF2-40B4-BE49-F238E27FC236}">
                  <a16:creationId xmlns:a16="http://schemas.microsoft.com/office/drawing/2014/main" id="{0118BFFE-86F0-D3C7-9512-8968B1D2E4A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482" y="2358889"/>
              <a:ext cx="3960000" cy="2880000"/>
            </a:xfrm>
            <a:prstGeom prst="rect">
              <a:avLst/>
            </a:prstGeom>
          </p:spPr>
        </p:pic>
        <p:pic>
          <p:nvPicPr>
            <p:cNvPr id="12" name="圖片 16">
              <a:extLst>
                <a:ext uri="{FF2B5EF4-FFF2-40B4-BE49-F238E27FC236}">
                  <a16:creationId xmlns:a16="http://schemas.microsoft.com/office/drawing/2014/main" id="{97B5B493-8073-761A-489E-3E8756FC46C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82" y="5237061"/>
              <a:ext cx="396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76580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756E-3351-E45C-CBC4-349BC79B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32BC684-9DEB-FCF1-F5CE-150AB51A65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7FFDD12B-E39A-1713-2D96-2608E89748E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804A4C-03D4-7BE2-7604-DF3B787817A1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E07A5D-6923-BC80-B66E-03B4C849404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EF6AB2D-4FFA-CB62-14C5-0366D82D19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Conclusion of Comparison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03D67-572D-05F9-2DD6-D105F5CB4BF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11" name="表格 8">
            <a:extLst>
              <a:ext uri="{FF2B5EF4-FFF2-40B4-BE49-F238E27FC236}">
                <a16:creationId xmlns:a16="http://schemas.microsoft.com/office/drawing/2014/main" id="{D10866AB-9AF6-56BA-531C-8ECC1F492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64611"/>
              </p:ext>
            </p:extLst>
          </p:nvPr>
        </p:nvGraphicFramePr>
        <p:xfrm>
          <a:off x="1782110" y="2583412"/>
          <a:ext cx="9137227" cy="3152408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190400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1510752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1533705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  <a:gridCol w="2071215">
                  <a:extLst>
                    <a:ext uri="{9D8B030D-6E8A-4147-A177-3AD203B41FA5}">
                      <a16:colId xmlns:a16="http://schemas.microsoft.com/office/drawing/2014/main" val="3196177774"/>
                    </a:ext>
                  </a:extLst>
                </a:gridCol>
                <a:gridCol w="1831155">
                  <a:extLst>
                    <a:ext uri="{9D8B030D-6E8A-4147-A177-3AD203B41FA5}">
                      <a16:colId xmlns:a16="http://schemas.microsoft.com/office/drawing/2014/main" val="4099926707"/>
                    </a:ext>
                  </a:extLst>
                </a:gridCol>
              </a:tblGrid>
              <a:tr h="78810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Model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Avg. Annual Returns (%)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Avg. Annual Sharp Ratio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Max. Draw Down (%)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Avg. Annual Volatility (%)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788102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ea typeface="Helvetica Neue Light"/>
                          <a:sym typeface="Helvetica Neue"/>
                        </a:rPr>
                        <a:t>ARIMA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21.58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15.76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-0.10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58.25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788102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XGBOOST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26.36%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0.87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-37.56%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30.29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3353388"/>
                  </a:ext>
                </a:extLst>
              </a:tr>
              <a:tr h="788102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Random Forrest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13.30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8.23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-0.12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17.00 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47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0759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FE5303-AC96-F84E-05A7-D51837BD9F5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162D242-854B-501E-4D4A-27D8E03730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25677793-3231-6CBD-9529-24FC0238701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59AF7-D0FF-00D3-B058-89BCC30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47" y="2281350"/>
            <a:ext cx="6063922" cy="3227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628F1-C025-0090-8F7A-D5FA31F5973C}"/>
              </a:ext>
            </a:extLst>
          </p:cNvPr>
          <p:cNvSpPr txBox="1"/>
          <p:nvPr/>
        </p:nvSpPr>
        <p:spPr>
          <a:xfrm>
            <a:off x="8045536" y="2720059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XOM stock price shows: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1. Continuous upward trend since 2020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2. </a:t>
            </a:r>
            <a:r>
              <a:rPr lang="en-US" sz="2000" dirty="0">
                <a:solidFill>
                  <a:srgbClr val="002060"/>
                </a:solidFill>
              </a:rPr>
              <a:t>Show the long term and sustainable growth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3. Growth rate is less after 2023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FC615F-7A19-1168-505B-407CDB9A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5674891"/>
            <a:ext cx="6063922" cy="31886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97526F-F63B-8F72-25C3-0E901B76A867}"/>
              </a:ext>
            </a:extLst>
          </p:cNvPr>
          <p:cNvSpPr txBox="1"/>
          <p:nvPr/>
        </p:nvSpPr>
        <p:spPr>
          <a:xfrm>
            <a:off x="8045536" y="6177242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diagram shows that: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Average closing price and median price by year is almost equal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Variance of </a:t>
            </a:r>
            <a:r>
              <a:rPr lang="en-US" sz="2000" dirty="0">
                <a:solidFill>
                  <a:srgbClr val="002060"/>
                </a:solidFill>
              </a:rPr>
              <a:t>closing price in 2020 and 2022 are higher than other years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70435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F03F-C3D4-D993-3387-8DC8E4D5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FB2F72-D2E4-7FAC-F665-AC1D67DEDE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3C232881-19FC-C8CE-5D75-EA2E33E0A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A59284-25C0-B367-0735-711CEE1B665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A63C42-5B78-FCE4-DB2D-B02CA89E93F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258A4D-8B41-D6C5-78EA-8A4EA9DFD6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B6DD12-12C8-F954-738B-02862A13D3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85F4472-785A-4C38-4F65-02849FB50F3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F82F7-9878-F557-1E3E-15C945754980}"/>
              </a:ext>
            </a:extLst>
          </p:cNvPr>
          <p:cNvSpPr txBox="1"/>
          <p:nvPr/>
        </p:nvSpPr>
        <p:spPr>
          <a:xfrm>
            <a:off x="7938749" y="2697609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2020 has many outliers than other years meaning that the price variation is extremely fluctuated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D778E-3699-9606-4193-8B85B78F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78" y="2131530"/>
            <a:ext cx="5038522" cy="3641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FF2F2-A0A8-CF58-1592-03FFDD5D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0" y="5904244"/>
            <a:ext cx="6169005" cy="3087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84C447-160B-2AAD-817A-AE5D42652C9A}"/>
              </a:ext>
            </a:extLst>
          </p:cNvPr>
          <p:cNvSpPr txBox="1"/>
          <p:nvPr/>
        </p:nvSpPr>
        <p:spPr>
          <a:xfrm>
            <a:off x="7938749" y="642058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The variation of daily return is high during 2020 to 2021, and it is gradually reduced after 2021 </a:t>
            </a:r>
          </a:p>
        </p:txBody>
      </p:sp>
    </p:spTree>
    <p:extLst>
      <p:ext uri="{BB962C8B-B14F-4D97-AF65-F5344CB8AC3E}">
        <p14:creationId xmlns:p14="http://schemas.microsoft.com/office/powerpoint/2010/main" val="17290132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3F4B-1D62-4243-A738-88179F63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0893797C-62F4-B362-FB5C-B6829D3A96E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A4F3236-C3EA-3F4B-FDB1-86DA0370127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60CBFD-6278-03CE-4EA8-B0E6619547B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B43CA-4244-7536-7E96-196691CD75A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3AC192-6475-AE36-306E-CE37FF11FC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EABAF4-5AA6-37B1-1658-9B3508CE14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1EEAED9E-0A18-D80A-99DA-C3C447163BDD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21E5-2B31-D512-34F3-D52F999FCC08}"/>
              </a:ext>
            </a:extLst>
          </p:cNvPr>
          <p:cNvSpPr txBox="1"/>
          <p:nvPr/>
        </p:nvSpPr>
        <p:spPr>
          <a:xfrm>
            <a:off x="1386834" y="6421121"/>
            <a:ext cx="1070820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Sharp Ratio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2- and 3- months sharp ratio period provide the highest return from XOM stock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 months might be a good period for a dynamic strategy since it provide above average return with less risk compared to 2 months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2851A-5F2B-E271-EA8D-2AEA472C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9" y="2281349"/>
            <a:ext cx="10797766" cy="38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58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093B-EEF6-CE40-F75E-AFE6EB17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6EA1747-22E1-6ED0-B681-A060B48F417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651BD28-FB3E-B8DA-2BA6-3702C66AA33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5AE3D5-796C-0CFC-9622-473FD5282511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F60206-2182-CE0B-8697-8501C290081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537DB72-50CF-8B9B-5E4C-DA702BD294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0912" y="762000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078C3B-8CFF-6521-DC0F-2A00028795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6D156C66-33CE-A1EA-899E-0985D64C40B1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26CAC-C8BD-CA66-27EA-463E55D314A0}"/>
              </a:ext>
            </a:extLst>
          </p:cNvPr>
          <p:cNvSpPr txBox="1"/>
          <p:nvPr/>
        </p:nvSpPr>
        <p:spPr>
          <a:xfrm>
            <a:off x="7788361" y="2263338"/>
            <a:ext cx="4870364" cy="31801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PFE stock price shows:</a:t>
            </a:r>
          </a:p>
          <a:p>
            <a:pPr marL="228600" marR="0" indent="-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2022 Peak: Due to pandemic (over $60)</a:t>
            </a:r>
          </a:p>
          <a:p>
            <a:pPr marL="228600" marR="0" indent="-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endParaRPr lang="en-US" altLang="zh-TW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 </a:t>
            </a:r>
            <a:r>
              <a:rPr lang="en-US" altLang="zh-TW" sz="2000" dirty="0">
                <a:solidFill>
                  <a:srgbClr val="002060"/>
                </a:solidFill>
              </a:rPr>
              <a:t>2023-2024 Decline: Steadily declined from the 2022 peak to around $30.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 </a:t>
            </a:r>
            <a:r>
              <a:rPr lang="en-US" altLang="zh-TW" sz="2000" dirty="0">
                <a:solidFill>
                  <a:srgbClr val="002060"/>
                </a:solidFill>
              </a:rPr>
              <a:t>Support Zone: The current price is close to the support range in 2019-2020 ($30-$40).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63EBD-0AFE-1899-EA8F-8048546E2C7A}"/>
              </a:ext>
            </a:extLst>
          </p:cNvPr>
          <p:cNvSpPr txBox="1"/>
          <p:nvPr/>
        </p:nvSpPr>
        <p:spPr>
          <a:xfrm>
            <a:off x="7788361" y="5845885"/>
            <a:ext cx="4686468" cy="2386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average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1.</a:t>
            </a:r>
            <a:r>
              <a:rPr lang="en-US" altLang="zh-TW" sz="800" dirty="0"/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Since the peak in 2022, all MA have gradually declined, indicating a long-term downtrend. Additionally, short-term MAs are mostly below long-term MAs, further confirming market weakness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B8C78A-72FA-1243-6FF1-C0311A1C330F}"/>
              </a:ext>
            </a:extLst>
          </p:cNvPr>
          <p:cNvSpPr txBox="1"/>
          <p:nvPr/>
        </p:nvSpPr>
        <p:spPr>
          <a:xfrm>
            <a:off x="7509164" y="428567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C3DF64-3291-09FD-2774-74862BF4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47" y="2285727"/>
            <a:ext cx="5814247" cy="28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3A4BBB2-D7BB-1E92-7AC5-E28879E3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51" y="5509532"/>
            <a:ext cx="5932819" cy="29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086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3A5A-71DD-059A-1196-42D464BB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AAF6CCD9-EFEC-F8C2-93F7-A879C40A10C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B02A51C-5EE3-60DC-B381-B72DACECC13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597AA8-DA88-8A21-2BEC-AB8A77EE0EA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992BA4-9152-5F01-C952-CA2F9B06EF27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59A769E-AAFE-2FDD-42BE-5A787FD41C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F13BC1-E5FC-D9D5-1045-5E6F56180F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FAADEBD-ABC8-D2BC-444B-688A2C2FDC3C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29C04-458C-B768-72DD-414B9BE7ADC4}"/>
              </a:ext>
            </a:extLst>
          </p:cNvPr>
          <p:cNvSpPr txBox="1"/>
          <p:nvPr/>
        </p:nvSpPr>
        <p:spPr>
          <a:xfrm>
            <a:off x="7436472" y="2281350"/>
            <a:ext cx="5568328" cy="2996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1.2020: Low outliers below due to pandemic-induced panic selling.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2.2021: High outliers possibly related to revenue surge from vaccine business.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3.2023: High outliers likely driven by short-term rebounds or market optimism.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E46C-009E-9845-ABD7-5A855664645F}"/>
              </a:ext>
            </a:extLst>
          </p:cNvPr>
          <p:cNvSpPr txBox="1"/>
          <p:nvPr/>
        </p:nvSpPr>
        <p:spPr>
          <a:xfrm>
            <a:off x="7436472" y="6266034"/>
            <a:ext cx="5249218" cy="2130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2020-2021 has many outliers than other years meaning that the price variation is extremely fluctuated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8FEF615-BC42-C0E8-8ECF-225E0619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2" y="5628335"/>
            <a:ext cx="6333523" cy="31485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6359393-F6D6-300A-5A8E-FCCD0AEB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1" y="2152908"/>
            <a:ext cx="6137369" cy="32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10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5C8AB-0776-7C3A-0DB9-6092F59E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3017A460-383C-9B59-EC55-F82559C013A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708BAC2D-8B40-CBDC-5396-452D168BA44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0825EA-6716-E317-9682-317FEBA581D7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FCFC49-6E64-9F02-74E6-9A9C44FC1B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57E83C5-999C-7DBF-A9C7-9282A84671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D7092-FA2C-13C5-6DCE-CCB817930E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47D57099-707F-356F-75CA-94D9E043EEA6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21706-21A5-1581-EE06-8394B60F6603}"/>
              </a:ext>
            </a:extLst>
          </p:cNvPr>
          <p:cNvSpPr txBox="1"/>
          <p:nvPr/>
        </p:nvSpPr>
        <p:spPr>
          <a:xfrm>
            <a:off x="1386834" y="6421121"/>
            <a:ext cx="1127309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  <a:r>
              <a:rPr lang="en-US" altLang="zh-TW" sz="800" dirty="0"/>
              <a:t>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8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Short-term investments (1-3 months) have the highest average Sharpe Ratio (5.62), indicating the best risk-adjusted returns and suitability for quick profit strategies.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8D2BAB-B7A5-396B-5FFF-0D6A26D5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9" y="2039670"/>
            <a:ext cx="7113183" cy="432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5543A51-F6D7-94AA-416F-2DFF7E9D0726}"/>
              </a:ext>
            </a:extLst>
          </p:cNvPr>
          <p:cNvGraphicFramePr>
            <a:graphicFrameLocks noGrp="1"/>
          </p:cNvGraphicFramePr>
          <p:nvPr/>
        </p:nvGraphicFramePr>
        <p:xfrm>
          <a:off x="8122920" y="2281350"/>
          <a:ext cx="4537012" cy="4018275"/>
        </p:xfrm>
        <a:graphic>
          <a:graphicData uri="http://schemas.openxmlformats.org/drawingml/2006/table">
            <a:tbl>
              <a:tblPr/>
              <a:tblGrid>
                <a:gridCol w="737578">
                  <a:extLst>
                    <a:ext uri="{9D8B030D-6E8A-4147-A177-3AD203B41FA5}">
                      <a16:colId xmlns:a16="http://schemas.microsoft.com/office/drawing/2014/main" val="91093257"/>
                    </a:ext>
                  </a:extLst>
                </a:gridCol>
                <a:gridCol w="828636">
                  <a:extLst>
                    <a:ext uri="{9D8B030D-6E8A-4147-A177-3AD203B41FA5}">
                      <a16:colId xmlns:a16="http://schemas.microsoft.com/office/drawing/2014/main" val="1087132688"/>
                    </a:ext>
                  </a:extLst>
                </a:gridCol>
                <a:gridCol w="2970798">
                  <a:extLst>
                    <a:ext uri="{9D8B030D-6E8A-4147-A177-3AD203B41FA5}">
                      <a16:colId xmlns:a16="http://schemas.microsoft.com/office/drawing/2014/main" val="1732967025"/>
                    </a:ext>
                  </a:extLst>
                </a:gridCol>
              </a:tblGrid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Average Sharpe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Analysis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53541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1-3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5.62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Highest Sharpe Ratio, suitable for short-term investment.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199031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4-6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3.81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Stable returns, good for mid-term investment.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377715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7-9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2.44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Sharpe Ratio starts declining, long-term returns weaken.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043702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10-12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2.03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Lowest Sharpe Ratio, long-term holding not recommended.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106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0316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C4D3D3"/>
      </a:dk1>
      <a:lt1>
        <a:srgbClr val="D30F1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36852</TotalTime>
  <Words>1871</Words>
  <Application>Microsoft Macintosh PowerPoint</Application>
  <PresentationFormat>自訂</PresentationFormat>
  <Paragraphs>385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Arial</vt:lpstr>
      <vt:lpstr>Avenir</vt:lpstr>
      <vt:lpstr>Helvetica Neue</vt:lpstr>
      <vt:lpstr>Helvetica Neue Light</vt:lpstr>
      <vt:lpstr>Helvetica Neue Thin</vt:lpstr>
      <vt:lpstr>Showroom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Scottie Ho</dc:creator>
  <cp:lastModifiedBy>湯子瑩</cp:lastModifiedBy>
  <cp:revision>51</cp:revision>
  <dcterms:modified xsi:type="dcterms:W3CDTF">2024-12-15T14:44:27Z</dcterms:modified>
</cp:coreProperties>
</file>